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9" r:id="rId15"/>
    <p:sldId id="270" r:id="rId16"/>
    <p:sldId id="277" r:id="rId17"/>
    <p:sldId id="278" r:id="rId18"/>
    <p:sldId id="280" r:id="rId19"/>
    <p:sldId id="281" r:id="rId20"/>
    <p:sldId id="279" r:id="rId21"/>
  </p:sldIdLst>
  <p:sldSz cx="12192000" cy="6858000"/>
  <p:notesSz cx="6858000" cy="12192000"/>
  <p:embeddedFontLst>
    <p:embeddedFont>
      <p:font typeface="微软雅黑" panose="020B0503020204020204" pitchFamily="34" charset="-122"/>
      <p:regular r:id="rId23"/>
      <p:bold r:id="rId24"/>
    </p:embeddedFont>
    <p:embeddedFont>
      <p:font typeface="Liter" panose="020B0604020202020204" charset="0"/>
      <p:regular r:id="rId25"/>
    </p:embeddedFont>
    <p:embeddedFont>
      <p:font typeface="Quattrocento Sans" panose="020B0502050000020003" pitchFamily="34" charset="0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9760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85028-E163-618F-07F7-CC98142FC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9C7605-451E-1EB7-47C0-CCE5007891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1596A3-8C50-7B3E-194D-3D47E2A14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77EC0-00F1-77A3-3C99-6E49F74040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80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06A98-2D4A-AAE5-1F55-DC5EE003A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9E411-64A6-B15B-B026-DE283C5EC8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B44764-FA91-AA78-0779-09EA2F112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3FF1C-880B-40D5-D347-2D8A0C212A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0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5d03721ff8f91024f497c10b3bf2bdf335336767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1786" b="178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4A6D8C">
                  <a:alpha val="4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385763"/>
            <a:ext cx="2152650" cy="390525"/>
          </a:xfrm>
          <a:custGeom>
            <a:avLst/>
            <a:gdLst/>
            <a:ahLst/>
            <a:cxnLst/>
            <a:rect l="l" t="t" r="r" b="b"/>
            <a:pathLst>
              <a:path w="2152650" h="390525">
                <a:moveTo>
                  <a:pt x="38100" y="0"/>
                </a:moveTo>
                <a:lnTo>
                  <a:pt x="2114550" y="0"/>
                </a:lnTo>
                <a:cubicBezTo>
                  <a:pt x="2135592" y="0"/>
                  <a:pt x="2152650" y="17058"/>
                  <a:pt x="2152650" y="38100"/>
                </a:cubicBezTo>
                <a:lnTo>
                  <a:pt x="2152650" y="352425"/>
                </a:lnTo>
                <a:cubicBezTo>
                  <a:pt x="2152650" y="373467"/>
                  <a:pt x="2135592" y="390525"/>
                  <a:pt x="21145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466725"/>
            <a:ext cx="1914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6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HEC GENAI HACKATHON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066859" y="381000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26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066859" y="609600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Cohort 02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0050" y="1514475"/>
            <a:ext cx="4591050" cy="419100"/>
          </a:xfrm>
          <a:custGeom>
            <a:avLst/>
            <a:gdLst/>
            <a:ahLst/>
            <a:cxnLst/>
            <a:rect l="l" t="t" r="r" b="b"/>
            <a:pathLst>
              <a:path w="4591050" h="419100">
                <a:moveTo>
                  <a:pt x="0" y="0"/>
                </a:moveTo>
                <a:lnTo>
                  <a:pt x="4591050" y="0"/>
                </a:lnTo>
                <a:lnTo>
                  <a:pt x="459105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00050" y="1514475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71500" y="1590675"/>
            <a:ext cx="4352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kern="0" spc="135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 REQUIREMENT ANALYSIS SYSTEM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2314575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ReqMind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81000" y="4371975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Transforming Unstructured Requirements into Structured Intelligence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902851" y="6286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  <p:sp>
        <p:nvSpPr>
          <p:cNvPr id="23" name="Text 12">
            <a:extLst>
              <a:ext uri="{FF2B5EF4-FFF2-40B4-BE49-F238E27FC236}">
                <a16:creationId xmlns:a16="http://schemas.microsoft.com/office/drawing/2014/main" id="{8CD5BDDF-6B5B-F284-7E6C-155CDF792238}"/>
              </a:ext>
            </a:extLst>
          </p:cNvPr>
          <p:cNvSpPr/>
          <p:nvPr/>
        </p:nvSpPr>
        <p:spPr>
          <a:xfrm>
            <a:off x="381000" y="6248400"/>
            <a:ext cx="321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Zobia Hassan • Mahzaib Iqbal • Mansoor Ahmed</a:t>
            </a:r>
            <a:endParaRPr lang="en-US" sz="1600" dirty="0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5F9B24C8-F3B8-0853-0A07-78A9A3872B5A}"/>
              </a:ext>
            </a:extLst>
          </p:cNvPr>
          <p:cNvSpPr/>
          <p:nvPr/>
        </p:nvSpPr>
        <p:spPr>
          <a:xfrm>
            <a:off x="381000" y="6019800"/>
            <a:ext cx="321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Asifa Siraj • Warisha Danin Bilal • Iman Ayaz</a:t>
            </a:r>
            <a:endParaRPr lang="en-US" sz="1600" dirty="0"/>
          </a:p>
        </p:txBody>
      </p:sp>
      <p:sp>
        <p:nvSpPr>
          <p:cNvPr id="25" name="Text 10">
            <a:extLst>
              <a:ext uri="{FF2B5EF4-FFF2-40B4-BE49-F238E27FC236}">
                <a16:creationId xmlns:a16="http://schemas.microsoft.com/office/drawing/2014/main" id="{101C3C05-B02D-6FF7-527C-3078F44EAE9C}"/>
              </a:ext>
            </a:extLst>
          </p:cNvPr>
          <p:cNvSpPr/>
          <p:nvPr/>
        </p:nvSpPr>
        <p:spPr>
          <a:xfrm>
            <a:off x="381000" y="579120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 Members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Illustrative Example: Before &amp; After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5829300" cy="5248275"/>
          </a:xfrm>
          <a:custGeom>
            <a:avLst/>
            <a:gdLst/>
            <a:ahLst/>
            <a:cxnLst/>
            <a:rect l="l" t="t" r="r" b="b"/>
            <a:pathLst>
              <a:path w="5829300" h="5248275">
                <a:moveTo>
                  <a:pt x="76205" y="0"/>
                </a:moveTo>
                <a:lnTo>
                  <a:pt x="5753095" y="0"/>
                </a:lnTo>
                <a:cubicBezTo>
                  <a:pt x="5795182" y="0"/>
                  <a:pt x="5829300" y="34118"/>
                  <a:pt x="5829300" y="76205"/>
                </a:cubicBezTo>
                <a:lnTo>
                  <a:pt x="5829300" y="5172070"/>
                </a:lnTo>
                <a:cubicBezTo>
                  <a:pt x="5829300" y="5214157"/>
                  <a:pt x="5795182" y="5248275"/>
                  <a:pt x="5753095" y="5248275"/>
                </a:cubicBezTo>
                <a:lnTo>
                  <a:pt x="76205" y="5248275"/>
                </a:lnTo>
                <a:cubicBezTo>
                  <a:pt x="34118" y="5248275"/>
                  <a:pt x="0" y="5214157"/>
                  <a:pt x="0" y="51720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28650" y="1466850"/>
            <a:ext cx="438150" cy="438150"/>
          </a:xfrm>
          <a:custGeom>
            <a:avLst/>
            <a:gdLst/>
            <a:ahLst/>
            <a:cxnLst/>
            <a:rect l="l" t="t" r="r" b="b"/>
            <a:pathLst>
              <a:path w="438150" h="438150">
                <a:moveTo>
                  <a:pt x="219075" y="0"/>
                </a:moveTo>
                <a:lnTo>
                  <a:pt x="219075" y="0"/>
                </a:lnTo>
                <a:cubicBezTo>
                  <a:pt x="339986" y="0"/>
                  <a:pt x="438150" y="98164"/>
                  <a:pt x="438150" y="219075"/>
                </a:cubicBezTo>
                <a:lnTo>
                  <a:pt x="438150" y="219075"/>
                </a:lnTo>
                <a:cubicBezTo>
                  <a:pt x="438150" y="339986"/>
                  <a:pt x="339986" y="438150"/>
                  <a:pt x="219075" y="438150"/>
                </a:cubicBezTo>
                <a:lnTo>
                  <a:pt x="219075" y="438150"/>
                </a:lnTo>
                <a:cubicBezTo>
                  <a:pt x="98164" y="438150"/>
                  <a:pt x="0" y="339986"/>
                  <a:pt x="0" y="219075"/>
                </a:cubicBezTo>
                <a:lnTo>
                  <a:pt x="0" y="219075"/>
                </a:lnTo>
                <a:cubicBezTo>
                  <a:pt x="0" y="98164"/>
                  <a:pt x="98164" y="0"/>
                  <a:pt x="219075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25400">
            <a:solidFill>
              <a:srgbClr val="4A6D8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524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90625" y="1533525"/>
            <a:ext cx="1114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Raw Input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23888" y="2071688"/>
            <a:ext cx="5353050" cy="3171825"/>
          </a:xfrm>
          <a:custGeom>
            <a:avLst/>
            <a:gdLst/>
            <a:ahLst/>
            <a:cxnLst/>
            <a:rect l="l" t="t" r="r" b="b"/>
            <a:pathLst>
              <a:path w="5353050" h="3171825">
                <a:moveTo>
                  <a:pt x="76187" y="0"/>
                </a:moveTo>
                <a:lnTo>
                  <a:pt x="5276863" y="0"/>
                </a:lnTo>
                <a:cubicBezTo>
                  <a:pt x="5318940" y="0"/>
                  <a:pt x="5353050" y="34110"/>
                  <a:pt x="5353050" y="76187"/>
                </a:cubicBezTo>
                <a:lnTo>
                  <a:pt x="5353050" y="3095638"/>
                </a:lnTo>
                <a:cubicBezTo>
                  <a:pt x="5353050" y="3137715"/>
                  <a:pt x="5318940" y="3171825"/>
                  <a:pt x="5276863" y="3171825"/>
                </a:cubicBezTo>
                <a:lnTo>
                  <a:pt x="76187" y="3171825"/>
                </a:lnTo>
                <a:cubicBezTo>
                  <a:pt x="34110" y="3171825"/>
                  <a:pt x="0" y="3137715"/>
                  <a:pt x="0" y="3095638"/>
                </a:cubicBezTo>
                <a:lnTo>
                  <a:pt x="0" y="76187"/>
                </a:lnTo>
                <a:cubicBezTo>
                  <a:pt x="0" y="34138"/>
                  <a:pt x="34138" y="0"/>
                  <a:pt x="76187" y="0"/>
                </a:cubicBezTo>
                <a:close/>
              </a:path>
            </a:pathLst>
          </a:custGeom>
          <a:solidFill>
            <a:srgbClr val="1A1D21"/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57250" y="3348038"/>
            <a:ext cx="498157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"Build a mobile app that works fast, secure, and easy to use."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57225" y="54387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85825" y="5400675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Vague performance criteria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57225" y="57435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85825" y="5705475"/>
            <a:ext cx="176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security specifications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57225" y="60483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85825" y="6010275"/>
            <a:ext cx="1990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Subjective usability definition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57950" y="1228725"/>
            <a:ext cx="438150" cy="438150"/>
          </a:xfrm>
          <a:custGeom>
            <a:avLst/>
            <a:gdLst/>
            <a:ahLst/>
            <a:cxnLst/>
            <a:rect l="l" t="t" r="r" b="b"/>
            <a:pathLst>
              <a:path w="438150" h="438150">
                <a:moveTo>
                  <a:pt x="219075" y="0"/>
                </a:moveTo>
                <a:lnTo>
                  <a:pt x="219075" y="0"/>
                </a:lnTo>
                <a:cubicBezTo>
                  <a:pt x="339986" y="0"/>
                  <a:pt x="438150" y="98164"/>
                  <a:pt x="438150" y="219075"/>
                </a:cubicBezTo>
                <a:lnTo>
                  <a:pt x="438150" y="219075"/>
                </a:lnTo>
                <a:cubicBezTo>
                  <a:pt x="438150" y="339986"/>
                  <a:pt x="339986" y="438150"/>
                  <a:pt x="219075" y="438150"/>
                </a:cubicBezTo>
                <a:lnTo>
                  <a:pt x="219075" y="438150"/>
                </a:lnTo>
                <a:cubicBezTo>
                  <a:pt x="98164" y="438150"/>
                  <a:pt x="0" y="339986"/>
                  <a:pt x="0" y="219075"/>
                </a:cubicBezTo>
                <a:lnTo>
                  <a:pt x="0" y="219075"/>
                </a:lnTo>
                <a:cubicBezTo>
                  <a:pt x="0" y="98164"/>
                  <a:pt x="98164" y="0"/>
                  <a:pt x="219075" y="0"/>
                </a:cubicBezTo>
                <a:close/>
              </a:path>
            </a:pathLst>
          </a:custGeom>
          <a:solidFill>
            <a:srgbClr val="6B7A8F">
              <a:alpha val="30196"/>
            </a:srgbClr>
          </a:solidFill>
          <a:ln w="25400">
            <a:solidFill>
              <a:srgbClr val="6B7A8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581775" y="1352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019925" y="1295400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Structured Output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67475" y="1828800"/>
            <a:ext cx="5343525" cy="1409700"/>
          </a:xfrm>
          <a:custGeom>
            <a:avLst/>
            <a:gdLst/>
            <a:ahLst/>
            <a:cxnLst/>
            <a:rect l="l" t="t" r="r" b="b"/>
            <a:pathLst>
              <a:path w="5343525" h="1409700">
                <a:moveTo>
                  <a:pt x="0" y="0"/>
                </a:moveTo>
                <a:lnTo>
                  <a:pt x="5305421" y="0"/>
                </a:lnTo>
                <a:cubicBezTo>
                  <a:pt x="5326465" y="0"/>
                  <a:pt x="5343525" y="17060"/>
                  <a:pt x="5343525" y="38104"/>
                </a:cubicBezTo>
                <a:lnTo>
                  <a:pt x="5343525" y="1371596"/>
                </a:lnTo>
                <a:cubicBezTo>
                  <a:pt x="5343525" y="1392640"/>
                  <a:pt x="5326465" y="1409700"/>
                  <a:pt x="5305421" y="1409700"/>
                </a:cubicBez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467475" y="18288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641306" y="20288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39270" y="70489"/>
                </a:moveTo>
                <a:cubicBezTo>
                  <a:pt x="143355" y="69384"/>
                  <a:pt x="147641" y="71326"/>
                  <a:pt x="149483" y="75110"/>
                </a:cubicBezTo>
                <a:lnTo>
                  <a:pt x="155711" y="87701"/>
                </a:lnTo>
                <a:cubicBezTo>
                  <a:pt x="159161" y="88170"/>
                  <a:pt x="162543" y="89107"/>
                  <a:pt x="165724" y="90413"/>
                </a:cubicBezTo>
                <a:lnTo>
                  <a:pt x="177444" y="82611"/>
                </a:lnTo>
                <a:cubicBezTo>
                  <a:pt x="180960" y="80267"/>
                  <a:pt x="185615" y="80736"/>
                  <a:pt x="188595" y="83716"/>
                </a:cubicBezTo>
                <a:lnTo>
                  <a:pt x="195024" y="90145"/>
                </a:lnTo>
                <a:cubicBezTo>
                  <a:pt x="198005" y="93125"/>
                  <a:pt x="198473" y="97814"/>
                  <a:pt x="196129" y="101296"/>
                </a:cubicBezTo>
                <a:lnTo>
                  <a:pt x="188327" y="112983"/>
                </a:lnTo>
                <a:cubicBezTo>
                  <a:pt x="188963" y="114557"/>
                  <a:pt x="189533" y="116198"/>
                  <a:pt x="190001" y="117905"/>
                </a:cubicBezTo>
                <a:cubicBezTo>
                  <a:pt x="190470" y="119613"/>
                  <a:pt x="190772" y="121287"/>
                  <a:pt x="191006" y="122995"/>
                </a:cubicBezTo>
                <a:lnTo>
                  <a:pt x="203630" y="129224"/>
                </a:lnTo>
                <a:cubicBezTo>
                  <a:pt x="207414" y="131099"/>
                  <a:pt x="209357" y="135385"/>
                  <a:pt x="208251" y="139437"/>
                </a:cubicBezTo>
                <a:lnTo>
                  <a:pt x="205907" y="148210"/>
                </a:lnTo>
                <a:cubicBezTo>
                  <a:pt x="204802" y="152262"/>
                  <a:pt x="201018" y="155008"/>
                  <a:pt x="196799" y="154740"/>
                </a:cubicBezTo>
                <a:lnTo>
                  <a:pt x="182735" y="153836"/>
                </a:lnTo>
                <a:cubicBezTo>
                  <a:pt x="180625" y="156549"/>
                  <a:pt x="178181" y="159060"/>
                  <a:pt x="175401" y="161203"/>
                </a:cubicBezTo>
                <a:lnTo>
                  <a:pt x="176306" y="175234"/>
                </a:lnTo>
                <a:cubicBezTo>
                  <a:pt x="176573" y="179453"/>
                  <a:pt x="173828" y="183271"/>
                  <a:pt x="169776" y="184342"/>
                </a:cubicBezTo>
                <a:lnTo>
                  <a:pt x="161002" y="186686"/>
                </a:lnTo>
                <a:cubicBezTo>
                  <a:pt x="156917" y="187791"/>
                  <a:pt x="152664" y="185849"/>
                  <a:pt x="150789" y="182065"/>
                </a:cubicBezTo>
                <a:lnTo>
                  <a:pt x="144560" y="169474"/>
                </a:lnTo>
                <a:cubicBezTo>
                  <a:pt x="141111" y="169005"/>
                  <a:pt x="137729" y="168068"/>
                  <a:pt x="134548" y="166762"/>
                </a:cubicBezTo>
                <a:lnTo>
                  <a:pt x="122828" y="174564"/>
                </a:lnTo>
                <a:cubicBezTo>
                  <a:pt x="119312" y="176908"/>
                  <a:pt x="114657" y="176439"/>
                  <a:pt x="111677" y="173459"/>
                </a:cubicBezTo>
                <a:lnTo>
                  <a:pt x="105248" y="167030"/>
                </a:lnTo>
                <a:cubicBezTo>
                  <a:pt x="102267" y="164050"/>
                  <a:pt x="101798" y="159395"/>
                  <a:pt x="104142" y="155879"/>
                </a:cubicBezTo>
                <a:lnTo>
                  <a:pt x="111945" y="144159"/>
                </a:lnTo>
                <a:cubicBezTo>
                  <a:pt x="111309" y="142585"/>
                  <a:pt x="110739" y="140944"/>
                  <a:pt x="110270" y="139236"/>
                </a:cubicBezTo>
                <a:cubicBezTo>
                  <a:pt x="109802" y="137528"/>
                  <a:pt x="109500" y="135821"/>
                  <a:pt x="109266" y="134146"/>
                </a:cubicBezTo>
                <a:lnTo>
                  <a:pt x="96642" y="127918"/>
                </a:lnTo>
                <a:cubicBezTo>
                  <a:pt x="92858" y="126043"/>
                  <a:pt x="90949" y="121756"/>
                  <a:pt x="92020" y="117704"/>
                </a:cubicBezTo>
                <a:lnTo>
                  <a:pt x="94364" y="108931"/>
                </a:lnTo>
                <a:cubicBezTo>
                  <a:pt x="95470" y="104879"/>
                  <a:pt x="99253" y="102133"/>
                  <a:pt x="103473" y="102401"/>
                </a:cubicBezTo>
                <a:lnTo>
                  <a:pt x="117504" y="103305"/>
                </a:lnTo>
                <a:cubicBezTo>
                  <a:pt x="119613" y="100593"/>
                  <a:pt x="122058" y="98081"/>
                  <a:pt x="124837" y="95938"/>
                </a:cubicBezTo>
                <a:lnTo>
                  <a:pt x="123933" y="81941"/>
                </a:lnTo>
                <a:cubicBezTo>
                  <a:pt x="123665" y="77722"/>
                  <a:pt x="126411" y="73904"/>
                  <a:pt x="130463" y="72833"/>
                </a:cubicBezTo>
                <a:lnTo>
                  <a:pt x="139236" y="70489"/>
                </a:lnTo>
                <a:close/>
                <a:moveTo>
                  <a:pt x="150153" y="113854"/>
                </a:moveTo>
                <a:cubicBezTo>
                  <a:pt x="142021" y="113863"/>
                  <a:pt x="135426" y="120472"/>
                  <a:pt x="135435" y="128604"/>
                </a:cubicBezTo>
                <a:cubicBezTo>
                  <a:pt x="135445" y="136736"/>
                  <a:pt x="142054" y="143331"/>
                  <a:pt x="150186" y="143321"/>
                </a:cubicBezTo>
                <a:cubicBezTo>
                  <a:pt x="158318" y="143312"/>
                  <a:pt x="164913" y="136703"/>
                  <a:pt x="164903" y="128571"/>
                </a:cubicBezTo>
                <a:cubicBezTo>
                  <a:pt x="164894" y="120439"/>
                  <a:pt x="158285" y="113844"/>
                  <a:pt x="150153" y="113854"/>
                </a:cubicBezTo>
                <a:close/>
                <a:moveTo>
                  <a:pt x="75311" y="-15236"/>
                </a:moveTo>
                <a:lnTo>
                  <a:pt x="84084" y="-12892"/>
                </a:lnTo>
                <a:cubicBezTo>
                  <a:pt x="88136" y="-11787"/>
                  <a:pt x="90882" y="-7970"/>
                  <a:pt x="90614" y="-3784"/>
                </a:cubicBezTo>
                <a:lnTo>
                  <a:pt x="89710" y="10213"/>
                </a:lnTo>
                <a:cubicBezTo>
                  <a:pt x="92489" y="12356"/>
                  <a:pt x="94934" y="14834"/>
                  <a:pt x="97043" y="17580"/>
                </a:cubicBezTo>
                <a:lnTo>
                  <a:pt x="111108" y="16676"/>
                </a:lnTo>
                <a:cubicBezTo>
                  <a:pt x="115293" y="16408"/>
                  <a:pt x="119111" y="19154"/>
                  <a:pt x="120216" y="23206"/>
                </a:cubicBezTo>
                <a:lnTo>
                  <a:pt x="122560" y="31979"/>
                </a:lnTo>
                <a:cubicBezTo>
                  <a:pt x="123632" y="36031"/>
                  <a:pt x="121723" y="40318"/>
                  <a:pt x="117939" y="42193"/>
                </a:cubicBezTo>
                <a:lnTo>
                  <a:pt x="105315" y="48421"/>
                </a:lnTo>
                <a:cubicBezTo>
                  <a:pt x="105080" y="50129"/>
                  <a:pt x="104745" y="51837"/>
                  <a:pt x="104310" y="53511"/>
                </a:cubicBezTo>
                <a:cubicBezTo>
                  <a:pt x="103875" y="55185"/>
                  <a:pt x="103272" y="56860"/>
                  <a:pt x="102636" y="58434"/>
                </a:cubicBezTo>
                <a:lnTo>
                  <a:pt x="110438" y="70154"/>
                </a:lnTo>
                <a:cubicBezTo>
                  <a:pt x="112782" y="73670"/>
                  <a:pt x="112313" y="78325"/>
                  <a:pt x="109333" y="81305"/>
                </a:cubicBezTo>
                <a:lnTo>
                  <a:pt x="102903" y="87734"/>
                </a:lnTo>
                <a:cubicBezTo>
                  <a:pt x="99923" y="90714"/>
                  <a:pt x="95269" y="91183"/>
                  <a:pt x="91753" y="88839"/>
                </a:cubicBezTo>
                <a:lnTo>
                  <a:pt x="80032" y="81037"/>
                </a:lnTo>
                <a:cubicBezTo>
                  <a:pt x="76851" y="82343"/>
                  <a:pt x="73469" y="83280"/>
                  <a:pt x="70020" y="83749"/>
                </a:cubicBezTo>
                <a:lnTo>
                  <a:pt x="63791" y="96340"/>
                </a:lnTo>
                <a:cubicBezTo>
                  <a:pt x="61916" y="100124"/>
                  <a:pt x="57630" y="102033"/>
                  <a:pt x="53578" y="100961"/>
                </a:cubicBezTo>
                <a:lnTo>
                  <a:pt x="44805" y="98617"/>
                </a:lnTo>
                <a:cubicBezTo>
                  <a:pt x="40719" y="97512"/>
                  <a:pt x="38007" y="93695"/>
                  <a:pt x="38275" y="89509"/>
                </a:cubicBezTo>
                <a:lnTo>
                  <a:pt x="39179" y="75478"/>
                </a:lnTo>
                <a:cubicBezTo>
                  <a:pt x="36400" y="73335"/>
                  <a:pt x="33955" y="70857"/>
                  <a:pt x="31845" y="68111"/>
                </a:cubicBezTo>
                <a:lnTo>
                  <a:pt x="17781" y="69015"/>
                </a:lnTo>
                <a:cubicBezTo>
                  <a:pt x="13595" y="69283"/>
                  <a:pt x="9778" y="66537"/>
                  <a:pt x="8673" y="62485"/>
                </a:cubicBezTo>
                <a:lnTo>
                  <a:pt x="6329" y="53712"/>
                </a:lnTo>
                <a:cubicBezTo>
                  <a:pt x="5257" y="49660"/>
                  <a:pt x="7166" y="45374"/>
                  <a:pt x="10950" y="43499"/>
                </a:cubicBezTo>
                <a:lnTo>
                  <a:pt x="23574" y="37270"/>
                </a:lnTo>
                <a:cubicBezTo>
                  <a:pt x="23809" y="35562"/>
                  <a:pt x="24144" y="33888"/>
                  <a:pt x="24579" y="32180"/>
                </a:cubicBezTo>
                <a:cubicBezTo>
                  <a:pt x="25048" y="30473"/>
                  <a:pt x="25584" y="28832"/>
                  <a:pt x="26253" y="27258"/>
                </a:cubicBezTo>
                <a:lnTo>
                  <a:pt x="18451" y="15571"/>
                </a:lnTo>
                <a:cubicBezTo>
                  <a:pt x="16107" y="12055"/>
                  <a:pt x="16576" y="7400"/>
                  <a:pt x="19556" y="4420"/>
                </a:cubicBezTo>
                <a:lnTo>
                  <a:pt x="25985" y="-2009"/>
                </a:lnTo>
                <a:cubicBezTo>
                  <a:pt x="28966" y="-4989"/>
                  <a:pt x="33620" y="-5458"/>
                  <a:pt x="37136" y="-3114"/>
                </a:cubicBezTo>
                <a:lnTo>
                  <a:pt x="48857" y="4688"/>
                </a:lnTo>
                <a:cubicBezTo>
                  <a:pt x="52038" y="3382"/>
                  <a:pt x="55420" y="2445"/>
                  <a:pt x="58869" y="1976"/>
                </a:cubicBezTo>
                <a:lnTo>
                  <a:pt x="65097" y="-10615"/>
                </a:lnTo>
                <a:cubicBezTo>
                  <a:pt x="66973" y="-14399"/>
                  <a:pt x="71225" y="-16308"/>
                  <a:pt x="75311" y="-15236"/>
                </a:cubicBezTo>
                <a:close/>
                <a:moveTo>
                  <a:pt x="64428" y="28129"/>
                </a:moveTo>
                <a:cubicBezTo>
                  <a:pt x="56296" y="28129"/>
                  <a:pt x="49694" y="34731"/>
                  <a:pt x="49694" y="42863"/>
                </a:cubicBezTo>
                <a:cubicBezTo>
                  <a:pt x="49694" y="50994"/>
                  <a:pt x="56296" y="57596"/>
                  <a:pt x="64428" y="57596"/>
                </a:cubicBezTo>
                <a:cubicBezTo>
                  <a:pt x="72560" y="57596"/>
                  <a:pt x="79162" y="50994"/>
                  <a:pt x="79162" y="42863"/>
                </a:cubicBezTo>
                <a:cubicBezTo>
                  <a:pt x="79162" y="34731"/>
                  <a:pt x="72560" y="28129"/>
                  <a:pt x="64428" y="28129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858000" y="198120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Functional Requirements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638925" y="23241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User authentication and login system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38925" y="25908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Dashboard display with data visualization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638925" y="28575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Mobile-responsive interface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67475" y="3352800"/>
            <a:ext cx="5343525" cy="1409700"/>
          </a:xfrm>
          <a:custGeom>
            <a:avLst/>
            <a:gdLst/>
            <a:ahLst/>
            <a:cxnLst/>
            <a:rect l="l" t="t" r="r" b="b"/>
            <a:pathLst>
              <a:path w="5343525" h="1409700">
                <a:moveTo>
                  <a:pt x="0" y="0"/>
                </a:moveTo>
                <a:lnTo>
                  <a:pt x="5305421" y="0"/>
                </a:lnTo>
                <a:cubicBezTo>
                  <a:pt x="5326465" y="0"/>
                  <a:pt x="5343525" y="17060"/>
                  <a:pt x="5343525" y="38104"/>
                </a:cubicBezTo>
                <a:lnTo>
                  <a:pt x="5343525" y="1371596"/>
                </a:lnTo>
                <a:cubicBezTo>
                  <a:pt x="5343525" y="1392640"/>
                  <a:pt x="5326465" y="1409700"/>
                  <a:pt x="5305421" y="1409700"/>
                </a:cubicBez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467475" y="33528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662738" y="35528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96441" y="32147"/>
                </a:moveTo>
                <a:cubicBezTo>
                  <a:pt x="96441" y="26233"/>
                  <a:pt x="91639" y="21431"/>
                  <a:pt x="85725" y="21431"/>
                </a:cubicBezTo>
                <a:cubicBezTo>
                  <a:pt x="79811" y="21431"/>
                  <a:pt x="75009" y="26233"/>
                  <a:pt x="75009" y="32147"/>
                </a:cubicBezTo>
                <a:cubicBezTo>
                  <a:pt x="75009" y="38061"/>
                  <a:pt x="79811" y="42863"/>
                  <a:pt x="85725" y="42863"/>
                </a:cubicBezTo>
                <a:cubicBezTo>
                  <a:pt x="91639" y="42863"/>
                  <a:pt x="96441" y="38061"/>
                  <a:pt x="96441" y="32147"/>
                </a:cubicBezTo>
                <a:close/>
                <a:moveTo>
                  <a:pt x="85725" y="139303"/>
                </a:moveTo>
                <a:cubicBezTo>
                  <a:pt x="97546" y="139303"/>
                  <a:pt x="107156" y="129693"/>
                  <a:pt x="107156" y="117872"/>
                </a:cubicBezTo>
                <a:cubicBezTo>
                  <a:pt x="107156" y="112447"/>
                  <a:pt x="105147" y="107458"/>
                  <a:pt x="101798" y="103707"/>
                </a:cubicBezTo>
                <a:lnTo>
                  <a:pt x="125071" y="57195"/>
                </a:lnTo>
                <a:cubicBezTo>
                  <a:pt x="127047" y="53210"/>
                  <a:pt x="125440" y="48388"/>
                  <a:pt x="121488" y="46412"/>
                </a:cubicBezTo>
                <a:cubicBezTo>
                  <a:pt x="117537" y="44436"/>
                  <a:pt x="112681" y="46044"/>
                  <a:pt x="110706" y="49995"/>
                </a:cubicBezTo>
                <a:lnTo>
                  <a:pt x="87433" y="96508"/>
                </a:lnTo>
                <a:cubicBezTo>
                  <a:pt x="86864" y="96474"/>
                  <a:pt x="86294" y="96441"/>
                  <a:pt x="85725" y="96441"/>
                </a:cubicBezTo>
                <a:cubicBezTo>
                  <a:pt x="73904" y="96441"/>
                  <a:pt x="64294" y="106051"/>
                  <a:pt x="64294" y="117872"/>
                </a:cubicBezTo>
                <a:cubicBezTo>
                  <a:pt x="64294" y="129693"/>
                  <a:pt x="73904" y="139303"/>
                  <a:pt x="85725" y="139303"/>
                </a:cubicBezTo>
                <a:close/>
                <a:moveTo>
                  <a:pt x="58936" y="48220"/>
                </a:moveTo>
                <a:cubicBezTo>
                  <a:pt x="58936" y="42306"/>
                  <a:pt x="54134" y="37505"/>
                  <a:pt x="48220" y="37505"/>
                </a:cubicBezTo>
                <a:cubicBezTo>
                  <a:pt x="42306" y="37505"/>
                  <a:pt x="37505" y="42306"/>
                  <a:pt x="37505" y="48220"/>
                </a:cubicBezTo>
                <a:cubicBezTo>
                  <a:pt x="37505" y="54134"/>
                  <a:pt x="42306" y="58936"/>
                  <a:pt x="48220" y="58936"/>
                </a:cubicBezTo>
                <a:cubicBezTo>
                  <a:pt x="54134" y="58936"/>
                  <a:pt x="58936" y="54134"/>
                  <a:pt x="58936" y="48220"/>
                </a:cubicBezTo>
                <a:close/>
                <a:moveTo>
                  <a:pt x="32147" y="96441"/>
                </a:moveTo>
                <a:cubicBezTo>
                  <a:pt x="38061" y="96441"/>
                  <a:pt x="42863" y="91639"/>
                  <a:pt x="42863" y="85725"/>
                </a:cubicBezTo>
                <a:cubicBezTo>
                  <a:pt x="42863" y="79811"/>
                  <a:pt x="38061" y="75009"/>
                  <a:pt x="32147" y="75009"/>
                </a:cubicBezTo>
                <a:cubicBezTo>
                  <a:pt x="26233" y="75009"/>
                  <a:pt x="21431" y="79811"/>
                  <a:pt x="21431" y="85725"/>
                </a:cubicBezTo>
                <a:cubicBezTo>
                  <a:pt x="21431" y="91639"/>
                  <a:pt x="26233" y="96441"/>
                  <a:pt x="32147" y="96441"/>
                </a:cubicBezTo>
                <a:close/>
                <a:moveTo>
                  <a:pt x="150019" y="85725"/>
                </a:moveTo>
                <a:cubicBezTo>
                  <a:pt x="150019" y="79811"/>
                  <a:pt x="145217" y="75009"/>
                  <a:pt x="139303" y="75009"/>
                </a:cubicBezTo>
                <a:cubicBezTo>
                  <a:pt x="133389" y="75009"/>
                  <a:pt x="128588" y="79811"/>
                  <a:pt x="128588" y="85725"/>
                </a:cubicBezTo>
                <a:cubicBezTo>
                  <a:pt x="128588" y="91639"/>
                  <a:pt x="133389" y="96441"/>
                  <a:pt x="139303" y="96441"/>
                </a:cubicBezTo>
                <a:cubicBezTo>
                  <a:pt x="145217" y="96441"/>
                  <a:pt x="150019" y="91639"/>
                  <a:pt x="150019" y="85725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858000" y="350520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Non-Functional Requirements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638925" y="38481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Load time &lt; 3 seconds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638925" y="41148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AES-256 encryption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638925" y="43815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Usability: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95% task completion rate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67475" y="4876800"/>
            <a:ext cx="5343525" cy="1409700"/>
          </a:xfrm>
          <a:custGeom>
            <a:avLst/>
            <a:gdLst/>
            <a:ahLst/>
            <a:cxnLst/>
            <a:rect l="l" t="t" r="r" b="b"/>
            <a:pathLst>
              <a:path w="5343525" h="1409700">
                <a:moveTo>
                  <a:pt x="0" y="0"/>
                </a:moveTo>
                <a:lnTo>
                  <a:pt x="5305421" y="0"/>
                </a:lnTo>
                <a:cubicBezTo>
                  <a:pt x="5326465" y="0"/>
                  <a:pt x="5343525" y="17060"/>
                  <a:pt x="5343525" y="38104"/>
                </a:cubicBezTo>
                <a:lnTo>
                  <a:pt x="5343525" y="1371596"/>
                </a:lnTo>
                <a:cubicBezTo>
                  <a:pt x="5343525" y="1392640"/>
                  <a:pt x="5326465" y="1409700"/>
                  <a:pt x="5305421" y="1409700"/>
                </a:cubicBez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467475" y="48768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662738" y="50768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58000" y="502920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Detected Issues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38925" y="53721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Ambiguity: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"fast" needs definition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38925" y="56388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Target devices, user roles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38925" y="5905500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What defines usability priority?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owardsdatascience.com/2d2da9772b659d90cc91f3372cbdc5903b2dcf07.png"/>
          <p:cNvPicPr>
            <a:picLocks noChangeAspect="1"/>
          </p:cNvPicPr>
          <p:nvPr/>
        </p:nvPicPr>
        <p:blipFill>
          <a:blip r:embed="rId3">
            <a:alphaModFix amt="20000"/>
          </a:blip>
          <a:srcRect t="25300" b="2530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2096691"/>
            <a:ext cx="1314450" cy="390525"/>
          </a:xfrm>
          <a:custGeom>
            <a:avLst/>
            <a:gdLst/>
            <a:ahLst/>
            <a:cxnLst/>
            <a:rect l="l" t="t" r="r" b="b"/>
            <a:pathLst>
              <a:path w="1314450" h="390525">
                <a:moveTo>
                  <a:pt x="38100" y="0"/>
                </a:moveTo>
                <a:lnTo>
                  <a:pt x="1276350" y="0"/>
                </a:lnTo>
                <a:cubicBezTo>
                  <a:pt x="1297392" y="0"/>
                  <a:pt x="1314450" y="17058"/>
                  <a:pt x="1314450" y="38100"/>
                </a:cubicBezTo>
                <a:lnTo>
                  <a:pt x="1314450" y="352425"/>
                </a:lnTo>
                <a:cubicBezTo>
                  <a:pt x="1314450" y="373467"/>
                  <a:pt x="1297392" y="390525"/>
                  <a:pt x="12763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2177653"/>
            <a:ext cx="107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 for Scalability &amp; Intelligence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Stack: Modern &amp; Efficient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2192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0" y="0"/>
                </a:moveTo>
                <a:lnTo>
                  <a:pt x="5543545" y="0"/>
                </a:lnTo>
                <a:cubicBezTo>
                  <a:pt x="5564590" y="0"/>
                  <a:pt x="5581650" y="17060"/>
                  <a:pt x="5581650" y="38105"/>
                </a:cubicBezTo>
                <a:lnTo>
                  <a:pt x="5581650" y="1638295"/>
                </a:lnTo>
                <a:cubicBezTo>
                  <a:pt x="5581650" y="1659340"/>
                  <a:pt x="5564590" y="1676400"/>
                  <a:pt x="5543545" y="1676400"/>
                </a:cubicBez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00050" y="12192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65559" y="141922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5455" y="111900"/>
                </a:moveTo>
                <a:cubicBezTo>
                  <a:pt x="241157" y="94655"/>
                  <a:pt x="233009" y="81651"/>
                  <a:pt x="215652" y="81651"/>
                </a:cubicBezTo>
                <a:lnTo>
                  <a:pt x="193272" y="81651"/>
                </a:lnTo>
                <a:lnTo>
                  <a:pt x="193272" y="108105"/>
                </a:lnTo>
                <a:cubicBezTo>
                  <a:pt x="193272" y="128643"/>
                  <a:pt x="175859" y="145945"/>
                  <a:pt x="155990" y="145945"/>
                </a:cubicBezTo>
                <a:lnTo>
                  <a:pt x="96385" y="145945"/>
                </a:lnTo>
                <a:cubicBezTo>
                  <a:pt x="80088" y="145945"/>
                  <a:pt x="66582" y="159897"/>
                  <a:pt x="66582" y="176250"/>
                </a:cubicBezTo>
                <a:lnTo>
                  <a:pt x="66582" y="233065"/>
                </a:lnTo>
                <a:cubicBezTo>
                  <a:pt x="66582" y="249250"/>
                  <a:pt x="80646" y="258738"/>
                  <a:pt x="96385" y="263370"/>
                </a:cubicBezTo>
                <a:cubicBezTo>
                  <a:pt x="115249" y="268895"/>
                  <a:pt x="133387" y="269900"/>
                  <a:pt x="155990" y="263370"/>
                </a:cubicBezTo>
                <a:cubicBezTo>
                  <a:pt x="171004" y="259017"/>
                  <a:pt x="185793" y="250254"/>
                  <a:pt x="185793" y="233065"/>
                </a:cubicBezTo>
                <a:lnTo>
                  <a:pt x="185793" y="210350"/>
                </a:lnTo>
                <a:lnTo>
                  <a:pt x="126243" y="210350"/>
                </a:lnTo>
                <a:lnTo>
                  <a:pt x="126243" y="202760"/>
                </a:lnTo>
                <a:lnTo>
                  <a:pt x="215652" y="202760"/>
                </a:lnTo>
                <a:cubicBezTo>
                  <a:pt x="233009" y="202760"/>
                  <a:pt x="239427" y="190649"/>
                  <a:pt x="245455" y="172510"/>
                </a:cubicBezTo>
                <a:cubicBezTo>
                  <a:pt x="251706" y="153814"/>
                  <a:pt x="251427" y="135843"/>
                  <a:pt x="245455" y="111900"/>
                </a:cubicBezTo>
                <a:close/>
                <a:moveTo>
                  <a:pt x="159730" y="248190"/>
                </a:moveTo>
                <a:cubicBezTo>
                  <a:pt x="155482" y="248487"/>
                  <a:pt x="151423" y="246390"/>
                  <a:pt x="149209" y="242753"/>
                </a:cubicBezTo>
                <a:cubicBezTo>
                  <a:pt x="146994" y="239116"/>
                  <a:pt x="146994" y="234548"/>
                  <a:pt x="149209" y="230911"/>
                </a:cubicBezTo>
                <a:cubicBezTo>
                  <a:pt x="151423" y="227274"/>
                  <a:pt x="155482" y="225177"/>
                  <a:pt x="159730" y="225475"/>
                </a:cubicBezTo>
                <a:cubicBezTo>
                  <a:pt x="163977" y="225177"/>
                  <a:pt x="168036" y="227274"/>
                  <a:pt x="170251" y="230911"/>
                </a:cubicBezTo>
                <a:cubicBezTo>
                  <a:pt x="172465" y="234548"/>
                  <a:pt x="172465" y="239116"/>
                  <a:pt x="170251" y="242753"/>
                </a:cubicBezTo>
                <a:cubicBezTo>
                  <a:pt x="168036" y="246390"/>
                  <a:pt x="163977" y="248487"/>
                  <a:pt x="159730" y="248190"/>
                </a:cubicBezTo>
                <a:close/>
                <a:moveTo>
                  <a:pt x="93650" y="138466"/>
                </a:moveTo>
                <a:lnTo>
                  <a:pt x="153256" y="138466"/>
                </a:lnTo>
                <a:cubicBezTo>
                  <a:pt x="169831" y="138466"/>
                  <a:pt x="183059" y="124792"/>
                  <a:pt x="183059" y="108161"/>
                </a:cubicBezTo>
                <a:lnTo>
                  <a:pt x="183059" y="51290"/>
                </a:lnTo>
                <a:cubicBezTo>
                  <a:pt x="183059" y="35105"/>
                  <a:pt x="169441" y="22994"/>
                  <a:pt x="153256" y="20259"/>
                </a:cubicBezTo>
                <a:cubicBezTo>
                  <a:pt x="133276" y="16966"/>
                  <a:pt x="111565" y="17134"/>
                  <a:pt x="93650" y="20315"/>
                </a:cubicBezTo>
                <a:cubicBezTo>
                  <a:pt x="68424" y="24780"/>
                  <a:pt x="63847" y="34100"/>
                  <a:pt x="63847" y="51346"/>
                </a:cubicBezTo>
                <a:lnTo>
                  <a:pt x="63847" y="74061"/>
                </a:lnTo>
                <a:lnTo>
                  <a:pt x="123509" y="74061"/>
                </a:lnTo>
                <a:lnTo>
                  <a:pt x="123509" y="81651"/>
                </a:lnTo>
                <a:lnTo>
                  <a:pt x="41467" y="81651"/>
                </a:lnTo>
                <a:cubicBezTo>
                  <a:pt x="24110" y="81651"/>
                  <a:pt x="8930" y="92087"/>
                  <a:pt x="4186" y="111900"/>
                </a:cubicBezTo>
                <a:cubicBezTo>
                  <a:pt x="-1284" y="134615"/>
                  <a:pt x="-1507" y="148791"/>
                  <a:pt x="4186" y="172510"/>
                </a:cubicBezTo>
                <a:cubicBezTo>
                  <a:pt x="8427" y="190147"/>
                  <a:pt x="18529" y="202760"/>
                  <a:pt x="35886" y="202760"/>
                </a:cubicBezTo>
                <a:lnTo>
                  <a:pt x="56369" y="202760"/>
                </a:lnTo>
                <a:lnTo>
                  <a:pt x="56369" y="175524"/>
                </a:lnTo>
                <a:cubicBezTo>
                  <a:pt x="56369" y="155823"/>
                  <a:pt x="73391" y="138466"/>
                  <a:pt x="93650" y="138466"/>
                </a:cubicBezTo>
                <a:close/>
                <a:moveTo>
                  <a:pt x="89967" y="36109"/>
                </a:moveTo>
                <a:cubicBezTo>
                  <a:pt x="96250" y="36109"/>
                  <a:pt x="101352" y="41211"/>
                  <a:pt x="101352" y="47495"/>
                </a:cubicBezTo>
                <a:cubicBezTo>
                  <a:pt x="101352" y="53779"/>
                  <a:pt x="96250" y="58880"/>
                  <a:pt x="89967" y="58880"/>
                </a:cubicBezTo>
                <a:cubicBezTo>
                  <a:pt x="83683" y="58880"/>
                  <a:pt x="78581" y="53779"/>
                  <a:pt x="78581" y="47495"/>
                </a:cubicBezTo>
                <a:cubicBezTo>
                  <a:pt x="78581" y="41211"/>
                  <a:pt x="83683" y="36109"/>
                  <a:pt x="89967" y="36109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81088" y="1409700"/>
            <a:ext cx="2047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Frontend: Gradio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1828800"/>
            <a:ext cx="5257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 UI development framework for Python, enabling quick prototyping and deployment of data applications.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600" y="2438400"/>
            <a:ext cx="933450" cy="266700"/>
          </a:xfrm>
          <a:custGeom>
            <a:avLst/>
            <a:gdLst/>
            <a:ahLst/>
            <a:cxnLst/>
            <a:rect l="l" t="t" r="r" b="b"/>
            <a:pathLst>
              <a:path w="933450" h="266700">
                <a:moveTo>
                  <a:pt x="133350" y="0"/>
                </a:moveTo>
                <a:lnTo>
                  <a:pt x="800100" y="0"/>
                </a:lnTo>
                <a:cubicBezTo>
                  <a:pt x="873698" y="0"/>
                  <a:pt x="933450" y="59752"/>
                  <a:pt x="933450" y="133350"/>
                </a:cubicBezTo>
                <a:lnTo>
                  <a:pt x="933450" y="133350"/>
                </a:lnTo>
                <a:cubicBezTo>
                  <a:pt x="933450" y="206948"/>
                  <a:pt x="873698" y="266700"/>
                  <a:pt x="8001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09600" y="2438400"/>
            <a:ext cx="10001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Web-based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616571" y="2438400"/>
            <a:ext cx="1047750" cy="266700"/>
          </a:xfrm>
          <a:custGeom>
            <a:avLst/>
            <a:gdLst/>
            <a:ahLst/>
            <a:cxnLst/>
            <a:rect l="l" t="t" r="r" b="b"/>
            <a:pathLst>
              <a:path w="1047750" h="266700">
                <a:moveTo>
                  <a:pt x="133350" y="0"/>
                </a:moveTo>
                <a:lnTo>
                  <a:pt x="914400" y="0"/>
                </a:lnTo>
                <a:cubicBezTo>
                  <a:pt x="987998" y="0"/>
                  <a:pt x="1047750" y="59752"/>
                  <a:pt x="1047750" y="133350"/>
                </a:cubicBezTo>
                <a:lnTo>
                  <a:pt x="1047750" y="133350"/>
                </a:lnTo>
                <a:cubicBezTo>
                  <a:pt x="1047750" y="206948"/>
                  <a:pt x="987998" y="266700"/>
                  <a:pt x="9144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616571" y="2438400"/>
            <a:ext cx="11144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Python-native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737247" y="2438400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133350" y="0"/>
                </a:moveTo>
                <a:lnTo>
                  <a:pt x="666750" y="0"/>
                </a:lnTo>
                <a:cubicBezTo>
                  <a:pt x="740348" y="0"/>
                  <a:pt x="800100" y="59752"/>
                  <a:pt x="800100" y="133350"/>
                </a:cubicBezTo>
                <a:lnTo>
                  <a:pt x="800100" y="133350"/>
                </a:lnTo>
                <a:cubicBezTo>
                  <a:pt x="800100" y="206948"/>
                  <a:pt x="740348" y="266700"/>
                  <a:pt x="6667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2737247" y="2438400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00050" y="30480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0" y="0"/>
                </a:moveTo>
                <a:lnTo>
                  <a:pt x="5543545" y="0"/>
                </a:lnTo>
                <a:cubicBezTo>
                  <a:pt x="5564590" y="0"/>
                  <a:pt x="5581650" y="17060"/>
                  <a:pt x="5581650" y="38105"/>
                </a:cubicBezTo>
                <a:lnTo>
                  <a:pt x="5581650" y="1638295"/>
                </a:lnTo>
                <a:cubicBezTo>
                  <a:pt x="5581650" y="1659340"/>
                  <a:pt x="5564590" y="1676400"/>
                  <a:pt x="5543545" y="1676400"/>
                </a:cubicBez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00050" y="30480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29841" y="32480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01364" y="670"/>
                </a:moveTo>
                <a:cubicBezTo>
                  <a:pt x="191877" y="-2065"/>
                  <a:pt x="181998" y="3460"/>
                  <a:pt x="179263" y="12948"/>
                </a:cubicBezTo>
                <a:lnTo>
                  <a:pt x="107826" y="262979"/>
                </a:lnTo>
                <a:cubicBezTo>
                  <a:pt x="105091" y="272467"/>
                  <a:pt x="110617" y="282346"/>
                  <a:pt x="120104" y="285080"/>
                </a:cubicBezTo>
                <a:cubicBezTo>
                  <a:pt x="129592" y="287815"/>
                  <a:pt x="139471" y="282290"/>
                  <a:pt x="142205" y="272802"/>
                </a:cubicBezTo>
                <a:lnTo>
                  <a:pt x="213643" y="22771"/>
                </a:lnTo>
                <a:cubicBezTo>
                  <a:pt x="216377" y="13283"/>
                  <a:pt x="210852" y="3404"/>
                  <a:pt x="201364" y="670"/>
                </a:cubicBezTo>
                <a:close/>
                <a:moveTo>
                  <a:pt x="237418" y="76628"/>
                </a:moveTo>
                <a:cubicBezTo>
                  <a:pt x="230442" y="83604"/>
                  <a:pt x="230442" y="94934"/>
                  <a:pt x="237418" y="101910"/>
                </a:cubicBezTo>
                <a:lnTo>
                  <a:pt x="278383" y="142875"/>
                </a:lnTo>
                <a:lnTo>
                  <a:pt x="237418" y="183840"/>
                </a:lnTo>
                <a:cubicBezTo>
                  <a:pt x="230442" y="190816"/>
                  <a:pt x="230442" y="202146"/>
                  <a:pt x="237418" y="209122"/>
                </a:cubicBezTo>
                <a:cubicBezTo>
                  <a:pt x="244394" y="216098"/>
                  <a:pt x="255724" y="216098"/>
                  <a:pt x="262700" y="209122"/>
                </a:cubicBezTo>
                <a:lnTo>
                  <a:pt x="316278" y="155544"/>
                </a:lnTo>
                <a:cubicBezTo>
                  <a:pt x="323255" y="148568"/>
                  <a:pt x="323255" y="137238"/>
                  <a:pt x="316278" y="130262"/>
                </a:cubicBezTo>
                <a:lnTo>
                  <a:pt x="262700" y="76684"/>
                </a:lnTo>
                <a:cubicBezTo>
                  <a:pt x="255724" y="69707"/>
                  <a:pt x="244394" y="69707"/>
                  <a:pt x="237418" y="76684"/>
                </a:cubicBezTo>
                <a:close/>
                <a:moveTo>
                  <a:pt x="84106" y="76628"/>
                </a:moveTo>
                <a:cubicBezTo>
                  <a:pt x="77130" y="69652"/>
                  <a:pt x="65801" y="69652"/>
                  <a:pt x="58824" y="76628"/>
                </a:cubicBezTo>
                <a:lnTo>
                  <a:pt x="5246" y="130206"/>
                </a:lnTo>
                <a:cubicBezTo>
                  <a:pt x="-1730" y="137182"/>
                  <a:pt x="-1730" y="148512"/>
                  <a:pt x="5246" y="155488"/>
                </a:cubicBezTo>
                <a:lnTo>
                  <a:pt x="58824" y="209066"/>
                </a:lnTo>
                <a:cubicBezTo>
                  <a:pt x="65801" y="216043"/>
                  <a:pt x="77130" y="216043"/>
                  <a:pt x="84106" y="209066"/>
                </a:cubicBezTo>
                <a:cubicBezTo>
                  <a:pt x="91083" y="202090"/>
                  <a:pt x="91083" y="190760"/>
                  <a:pt x="84106" y="183784"/>
                </a:cubicBezTo>
                <a:lnTo>
                  <a:pt x="43142" y="142875"/>
                </a:lnTo>
                <a:lnTo>
                  <a:pt x="84051" y="101910"/>
                </a:lnTo>
                <a:cubicBezTo>
                  <a:pt x="91027" y="94934"/>
                  <a:pt x="91027" y="83604"/>
                  <a:pt x="84051" y="76628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081088" y="3238500"/>
            <a:ext cx="1800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Backend: Python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09600" y="3657600"/>
            <a:ext cx="5257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 processing logic with extensive libraries for data manipulation, API integration, and document generation.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9600" y="4267200"/>
            <a:ext cx="647700" cy="266700"/>
          </a:xfrm>
          <a:custGeom>
            <a:avLst/>
            <a:gdLst/>
            <a:ahLst/>
            <a:cxnLst/>
            <a:rect l="l" t="t" r="r" b="b"/>
            <a:pathLst>
              <a:path w="647700" h="266700">
                <a:moveTo>
                  <a:pt x="133350" y="0"/>
                </a:moveTo>
                <a:lnTo>
                  <a:pt x="514350" y="0"/>
                </a:lnTo>
                <a:cubicBezTo>
                  <a:pt x="587948" y="0"/>
                  <a:pt x="647700" y="59752"/>
                  <a:pt x="647700" y="133350"/>
                </a:cubicBezTo>
                <a:lnTo>
                  <a:pt x="647700" y="133350"/>
                </a:lnTo>
                <a:cubicBezTo>
                  <a:pt x="647700" y="206948"/>
                  <a:pt x="587948" y="266700"/>
                  <a:pt x="514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09600" y="4267200"/>
            <a:ext cx="7143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337965" y="4267200"/>
            <a:ext cx="581025" cy="266700"/>
          </a:xfrm>
          <a:custGeom>
            <a:avLst/>
            <a:gdLst/>
            <a:ahLst/>
            <a:cxnLst/>
            <a:rect l="l" t="t" r="r" b="b"/>
            <a:pathLst>
              <a:path w="581025" h="266700">
                <a:moveTo>
                  <a:pt x="133350" y="0"/>
                </a:moveTo>
                <a:lnTo>
                  <a:pt x="447675" y="0"/>
                </a:lnTo>
                <a:cubicBezTo>
                  <a:pt x="521273" y="0"/>
                  <a:pt x="581025" y="59752"/>
                  <a:pt x="581025" y="133350"/>
                </a:cubicBezTo>
                <a:lnTo>
                  <a:pt x="581025" y="133350"/>
                </a:lnTo>
                <a:cubicBezTo>
                  <a:pt x="581025" y="206948"/>
                  <a:pt x="521273" y="266700"/>
                  <a:pt x="4476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337965" y="4267200"/>
            <a:ext cx="6477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Async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995785" y="4267200"/>
            <a:ext cx="714375" cy="266700"/>
          </a:xfrm>
          <a:custGeom>
            <a:avLst/>
            <a:gdLst/>
            <a:ahLst/>
            <a:cxnLst/>
            <a:rect l="l" t="t" r="r" b="b"/>
            <a:pathLst>
              <a:path w="714375" h="266700">
                <a:moveTo>
                  <a:pt x="133350" y="0"/>
                </a:moveTo>
                <a:lnTo>
                  <a:pt x="581025" y="0"/>
                </a:lnTo>
                <a:cubicBezTo>
                  <a:pt x="654623" y="0"/>
                  <a:pt x="714375" y="59752"/>
                  <a:pt x="714375" y="133350"/>
                </a:cubicBezTo>
                <a:lnTo>
                  <a:pt x="714375" y="133350"/>
                </a:lnTo>
                <a:cubicBezTo>
                  <a:pt x="714375" y="206948"/>
                  <a:pt x="654623" y="266700"/>
                  <a:pt x="5810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995785" y="4267200"/>
            <a:ext cx="7810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29350" y="12192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0" y="0"/>
                </a:moveTo>
                <a:lnTo>
                  <a:pt x="5543545" y="0"/>
                </a:lnTo>
                <a:cubicBezTo>
                  <a:pt x="5564590" y="0"/>
                  <a:pt x="5581650" y="17060"/>
                  <a:pt x="5581650" y="38105"/>
                </a:cubicBezTo>
                <a:lnTo>
                  <a:pt x="5581650" y="1638295"/>
                </a:lnTo>
                <a:cubicBezTo>
                  <a:pt x="5581650" y="1659340"/>
                  <a:pt x="5564590" y="1676400"/>
                  <a:pt x="5543545" y="1676400"/>
                </a:cubicBez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229350" y="12192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477000" y="14192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910388" y="1409700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Model: Hugging Face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438900" y="1828800"/>
            <a:ext cx="5257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State-of-the-art LLM hosting with meta-llama/Llama-3.2-3B for intelligent requirement analysis and extraction.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38900" y="2438400"/>
            <a:ext cx="828675" cy="266700"/>
          </a:xfrm>
          <a:custGeom>
            <a:avLst/>
            <a:gdLst/>
            <a:ahLst/>
            <a:cxnLst/>
            <a:rect l="l" t="t" r="r" b="b"/>
            <a:pathLst>
              <a:path w="828675" h="266700">
                <a:moveTo>
                  <a:pt x="133350" y="0"/>
                </a:moveTo>
                <a:lnTo>
                  <a:pt x="695325" y="0"/>
                </a:lnTo>
                <a:cubicBezTo>
                  <a:pt x="768923" y="0"/>
                  <a:pt x="828675" y="59752"/>
                  <a:pt x="828675" y="133350"/>
                </a:cubicBezTo>
                <a:lnTo>
                  <a:pt x="828675" y="133350"/>
                </a:lnTo>
                <a:cubicBezTo>
                  <a:pt x="828675" y="206948"/>
                  <a:pt x="768923" y="266700"/>
                  <a:pt x="6953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438900" y="2438400"/>
            <a:ext cx="8953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LLaMA 3.2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41096" y="2438400"/>
            <a:ext cx="838200" cy="266700"/>
          </a:xfrm>
          <a:custGeom>
            <a:avLst/>
            <a:gdLst/>
            <a:ahLst/>
            <a:cxnLst/>
            <a:rect l="l" t="t" r="r" b="b"/>
            <a:pathLst>
              <a:path w="838200" h="266700">
                <a:moveTo>
                  <a:pt x="133350" y="0"/>
                </a:moveTo>
                <a:lnTo>
                  <a:pt x="704850" y="0"/>
                </a:lnTo>
                <a:cubicBezTo>
                  <a:pt x="778448" y="0"/>
                  <a:pt x="838200" y="59752"/>
                  <a:pt x="838200" y="133350"/>
                </a:cubicBezTo>
                <a:lnTo>
                  <a:pt x="838200" y="133350"/>
                </a:lnTo>
                <a:cubicBezTo>
                  <a:pt x="838200" y="206948"/>
                  <a:pt x="778448" y="266700"/>
                  <a:pt x="7048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341096" y="2438400"/>
            <a:ext cx="9048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3B params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55050" y="2438400"/>
            <a:ext cx="1000125" cy="266700"/>
          </a:xfrm>
          <a:custGeom>
            <a:avLst/>
            <a:gdLst/>
            <a:ahLst/>
            <a:cxnLst/>
            <a:rect l="l" t="t" r="r" b="b"/>
            <a:pathLst>
              <a:path w="1000125" h="266700">
                <a:moveTo>
                  <a:pt x="133350" y="0"/>
                </a:moveTo>
                <a:lnTo>
                  <a:pt x="866775" y="0"/>
                </a:lnTo>
                <a:cubicBezTo>
                  <a:pt x="940373" y="0"/>
                  <a:pt x="1000125" y="59752"/>
                  <a:pt x="1000125" y="133350"/>
                </a:cubicBezTo>
                <a:lnTo>
                  <a:pt x="1000125" y="133350"/>
                </a:lnTo>
                <a:cubicBezTo>
                  <a:pt x="1000125" y="206948"/>
                  <a:pt x="940373" y="266700"/>
                  <a:pt x="8667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8255050" y="2438400"/>
            <a:ext cx="10668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Inference API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29350" y="30480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0" y="0"/>
                </a:moveTo>
                <a:lnTo>
                  <a:pt x="5543545" y="0"/>
                </a:lnTo>
                <a:cubicBezTo>
                  <a:pt x="5564590" y="0"/>
                  <a:pt x="5581650" y="17060"/>
                  <a:pt x="5581650" y="38105"/>
                </a:cubicBezTo>
                <a:lnTo>
                  <a:pt x="5581650" y="1638295"/>
                </a:lnTo>
                <a:cubicBezTo>
                  <a:pt x="5581650" y="1659340"/>
                  <a:pt x="5564590" y="1676400"/>
                  <a:pt x="5543545" y="1676400"/>
                </a:cubicBez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229350" y="30480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459141" y="32480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53578" y="0"/>
                </a:moveTo>
                <a:cubicBezTo>
                  <a:pt x="33877" y="0"/>
                  <a:pt x="17859" y="16018"/>
                  <a:pt x="17859" y="35719"/>
                </a:cubicBezTo>
                <a:lnTo>
                  <a:pt x="17859" y="250031"/>
                </a:lnTo>
                <a:cubicBezTo>
                  <a:pt x="17859" y="269732"/>
                  <a:pt x="33877" y="285750"/>
                  <a:pt x="53578" y="285750"/>
                </a:cubicBezTo>
                <a:lnTo>
                  <a:pt x="98227" y="285750"/>
                </a:lnTo>
                <a:lnTo>
                  <a:pt x="98227" y="223242"/>
                </a:lnTo>
                <a:cubicBezTo>
                  <a:pt x="98227" y="203541"/>
                  <a:pt x="114244" y="187523"/>
                  <a:pt x="133945" y="187523"/>
                </a:cubicBezTo>
                <a:lnTo>
                  <a:pt x="232172" y="187523"/>
                </a:lnTo>
                <a:lnTo>
                  <a:pt x="232172" y="95157"/>
                </a:lnTo>
                <a:cubicBezTo>
                  <a:pt x="232172" y="85669"/>
                  <a:pt x="228433" y="76572"/>
                  <a:pt x="221735" y="69875"/>
                </a:cubicBezTo>
                <a:lnTo>
                  <a:pt x="162241" y="10437"/>
                </a:lnTo>
                <a:cubicBezTo>
                  <a:pt x="155544" y="3739"/>
                  <a:pt x="146503" y="0"/>
                  <a:pt x="137015" y="0"/>
                </a:cubicBezTo>
                <a:lnTo>
                  <a:pt x="53578" y="0"/>
                </a:lnTo>
                <a:close/>
                <a:moveTo>
                  <a:pt x="199523" y="98227"/>
                </a:moveTo>
                <a:lnTo>
                  <a:pt x="147340" y="98227"/>
                </a:lnTo>
                <a:cubicBezTo>
                  <a:pt x="139917" y="98227"/>
                  <a:pt x="133945" y="92255"/>
                  <a:pt x="133945" y="84832"/>
                </a:cubicBezTo>
                <a:lnTo>
                  <a:pt x="133945" y="32649"/>
                </a:lnTo>
                <a:lnTo>
                  <a:pt x="199523" y="98227"/>
                </a:lnTo>
                <a:close/>
                <a:moveTo>
                  <a:pt x="133945" y="212080"/>
                </a:moveTo>
                <a:cubicBezTo>
                  <a:pt x="127806" y="212080"/>
                  <a:pt x="122783" y="217103"/>
                  <a:pt x="122783" y="223242"/>
                </a:cubicBezTo>
                <a:lnTo>
                  <a:pt x="122783" y="294680"/>
                </a:lnTo>
                <a:cubicBezTo>
                  <a:pt x="122783" y="300819"/>
                  <a:pt x="127806" y="305842"/>
                  <a:pt x="133945" y="305842"/>
                </a:cubicBezTo>
                <a:cubicBezTo>
                  <a:pt x="140084" y="305842"/>
                  <a:pt x="145107" y="300819"/>
                  <a:pt x="145107" y="294680"/>
                </a:cubicBezTo>
                <a:lnTo>
                  <a:pt x="145107" y="279053"/>
                </a:lnTo>
                <a:lnTo>
                  <a:pt x="151805" y="279053"/>
                </a:lnTo>
                <a:cubicBezTo>
                  <a:pt x="170278" y="279053"/>
                  <a:pt x="185291" y="264040"/>
                  <a:pt x="185291" y="245566"/>
                </a:cubicBezTo>
                <a:cubicBezTo>
                  <a:pt x="185291" y="227093"/>
                  <a:pt x="170278" y="212080"/>
                  <a:pt x="151805" y="212080"/>
                </a:cubicBezTo>
                <a:lnTo>
                  <a:pt x="133945" y="212080"/>
                </a:lnTo>
                <a:close/>
                <a:moveTo>
                  <a:pt x="151805" y="256729"/>
                </a:moveTo>
                <a:lnTo>
                  <a:pt x="145107" y="256729"/>
                </a:lnTo>
                <a:lnTo>
                  <a:pt x="145107" y="234404"/>
                </a:lnTo>
                <a:lnTo>
                  <a:pt x="151805" y="234404"/>
                </a:lnTo>
                <a:cubicBezTo>
                  <a:pt x="157944" y="234404"/>
                  <a:pt x="162967" y="239427"/>
                  <a:pt x="162967" y="245566"/>
                </a:cubicBezTo>
                <a:cubicBezTo>
                  <a:pt x="162967" y="251706"/>
                  <a:pt x="157944" y="256729"/>
                  <a:pt x="151805" y="256729"/>
                </a:cubicBezTo>
                <a:close/>
                <a:moveTo>
                  <a:pt x="205383" y="212080"/>
                </a:moveTo>
                <a:cubicBezTo>
                  <a:pt x="199244" y="212080"/>
                  <a:pt x="194221" y="217103"/>
                  <a:pt x="194221" y="223242"/>
                </a:cubicBezTo>
                <a:lnTo>
                  <a:pt x="194221" y="294680"/>
                </a:lnTo>
                <a:cubicBezTo>
                  <a:pt x="194221" y="300819"/>
                  <a:pt x="199244" y="305842"/>
                  <a:pt x="205383" y="305842"/>
                </a:cubicBezTo>
                <a:lnTo>
                  <a:pt x="223242" y="305842"/>
                </a:lnTo>
                <a:cubicBezTo>
                  <a:pt x="239260" y="305842"/>
                  <a:pt x="252264" y="292838"/>
                  <a:pt x="252264" y="276820"/>
                </a:cubicBezTo>
                <a:lnTo>
                  <a:pt x="252264" y="241102"/>
                </a:lnTo>
                <a:cubicBezTo>
                  <a:pt x="252264" y="225084"/>
                  <a:pt x="239260" y="212080"/>
                  <a:pt x="223242" y="212080"/>
                </a:cubicBezTo>
                <a:lnTo>
                  <a:pt x="205383" y="212080"/>
                </a:lnTo>
                <a:close/>
                <a:moveTo>
                  <a:pt x="216545" y="283518"/>
                </a:moveTo>
                <a:lnTo>
                  <a:pt x="216545" y="234404"/>
                </a:lnTo>
                <a:lnTo>
                  <a:pt x="223242" y="234404"/>
                </a:lnTo>
                <a:cubicBezTo>
                  <a:pt x="226926" y="234404"/>
                  <a:pt x="229939" y="237418"/>
                  <a:pt x="229939" y="241102"/>
                </a:cubicBezTo>
                <a:lnTo>
                  <a:pt x="229939" y="276820"/>
                </a:lnTo>
                <a:cubicBezTo>
                  <a:pt x="229939" y="280504"/>
                  <a:pt x="226926" y="283518"/>
                  <a:pt x="223242" y="283518"/>
                </a:cubicBezTo>
                <a:lnTo>
                  <a:pt x="216545" y="283518"/>
                </a:lnTo>
                <a:close/>
                <a:moveTo>
                  <a:pt x="265658" y="223242"/>
                </a:moveTo>
                <a:lnTo>
                  <a:pt x="265658" y="294680"/>
                </a:lnTo>
                <a:cubicBezTo>
                  <a:pt x="265658" y="300819"/>
                  <a:pt x="270681" y="305842"/>
                  <a:pt x="276820" y="305842"/>
                </a:cubicBezTo>
                <a:cubicBezTo>
                  <a:pt x="282959" y="305842"/>
                  <a:pt x="287982" y="300819"/>
                  <a:pt x="287982" y="294680"/>
                </a:cubicBezTo>
                <a:lnTo>
                  <a:pt x="287982" y="270123"/>
                </a:lnTo>
                <a:lnTo>
                  <a:pt x="303609" y="270123"/>
                </a:lnTo>
                <a:cubicBezTo>
                  <a:pt x="309749" y="270123"/>
                  <a:pt x="314771" y="265100"/>
                  <a:pt x="314771" y="258961"/>
                </a:cubicBezTo>
                <a:cubicBezTo>
                  <a:pt x="314771" y="252822"/>
                  <a:pt x="309749" y="247799"/>
                  <a:pt x="303609" y="247799"/>
                </a:cubicBezTo>
                <a:lnTo>
                  <a:pt x="287982" y="247799"/>
                </a:lnTo>
                <a:lnTo>
                  <a:pt x="287982" y="234404"/>
                </a:lnTo>
                <a:lnTo>
                  <a:pt x="303609" y="234404"/>
                </a:lnTo>
                <a:cubicBezTo>
                  <a:pt x="309749" y="234404"/>
                  <a:pt x="314771" y="229381"/>
                  <a:pt x="314771" y="223242"/>
                </a:cubicBezTo>
                <a:cubicBezTo>
                  <a:pt x="314771" y="217103"/>
                  <a:pt x="309749" y="212080"/>
                  <a:pt x="303609" y="212080"/>
                </a:cubicBezTo>
                <a:lnTo>
                  <a:pt x="276820" y="212080"/>
                </a:lnTo>
                <a:cubicBezTo>
                  <a:pt x="270681" y="212080"/>
                  <a:pt x="265658" y="217103"/>
                  <a:pt x="265658" y="223242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910388" y="3238500"/>
            <a:ext cx="1695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PDF Generation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38900" y="3657600"/>
            <a:ext cx="5257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Professional document generation using ReportLab and FPDF libraries for structured, styled PDF reports.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38900" y="4267200"/>
            <a:ext cx="828675" cy="266700"/>
          </a:xfrm>
          <a:custGeom>
            <a:avLst/>
            <a:gdLst/>
            <a:ahLst/>
            <a:cxnLst/>
            <a:rect l="l" t="t" r="r" b="b"/>
            <a:pathLst>
              <a:path w="828675" h="266700">
                <a:moveTo>
                  <a:pt x="133350" y="0"/>
                </a:moveTo>
                <a:lnTo>
                  <a:pt x="695325" y="0"/>
                </a:lnTo>
                <a:cubicBezTo>
                  <a:pt x="768923" y="0"/>
                  <a:pt x="828675" y="59752"/>
                  <a:pt x="828675" y="133350"/>
                </a:cubicBezTo>
                <a:lnTo>
                  <a:pt x="828675" y="133350"/>
                </a:lnTo>
                <a:cubicBezTo>
                  <a:pt x="828675" y="206948"/>
                  <a:pt x="768923" y="266700"/>
                  <a:pt x="6953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A8B9D0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38900" y="4267200"/>
            <a:ext cx="8953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ReportLab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328446" y="4267200"/>
            <a:ext cx="1085850" cy="266700"/>
          </a:xfrm>
          <a:custGeom>
            <a:avLst/>
            <a:gdLst/>
            <a:ahLst/>
            <a:cxnLst/>
            <a:rect l="l" t="t" r="r" b="b"/>
            <a:pathLst>
              <a:path w="1085850" h="266700">
                <a:moveTo>
                  <a:pt x="133350" y="0"/>
                </a:moveTo>
                <a:lnTo>
                  <a:pt x="952500" y="0"/>
                </a:lnTo>
                <a:cubicBezTo>
                  <a:pt x="1026098" y="0"/>
                  <a:pt x="1085850" y="59752"/>
                  <a:pt x="1085850" y="133350"/>
                </a:cubicBezTo>
                <a:lnTo>
                  <a:pt x="1085850" y="133350"/>
                </a:lnTo>
                <a:cubicBezTo>
                  <a:pt x="1085850" y="206948"/>
                  <a:pt x="1026098" y="266700"/>
                  <a:pt x="9525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A8B9D0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328446" y="4267200"/>
            <a:ext cx="11525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styling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85763" y="5414963"/>
            <a:ext cx="11420475" cy="1057275"/>
          </a:xfrm>
          <a:custGeom>
            <a:avLst/>
            <a:gdLst/>
            <a:ahLst/>
            <a:cxnLst/>
            <a:rect l="l" t="t" r="r" b="b"/>
            <a:pathLst>
              <a:path w="11420475" h="1057275">
                <a:moveTo>
                  <a:pt x="76198" y="0"/>
                </a:moveTo>
                <a:lnTo>
                  <a:pt x="11344277" y="0"/>
                </a:lnTo>
                <a:cubicBezTo>
                  <a:pt x="11386360" y="0"/>
                  <a:pt x="11420475" y="34115"/>
                  <a:pt x="11420475" y="76198"/>
                </a:cubicBezTo>
                <a:lnTo>
                  <a:pt x="11420475" y="981077"/>
                </a:lnTo>
                <a:cubicBezTo>
                  <a:pt x="11420475" y="1023160"/>
                  <a:pt x="11386360" y="1057275"/>
                  <a:pt x="11344277" y="1057275"/>
                </a:cubicBezTo>
                <a:lnTo>
                  <a:pt x="76198" y="1057275"/>
                </a:lnTo>
                <a:cubicBezTo>
                  <a:pt x="34115" y="1057275"/>
                  <a:pt x="0" y="1023160"/>
                  <a:pt x="0" y="98107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42925" y="5572125"/>
            <a:ext cx="111823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 Rationale: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technology stack was chosen for its </a:t>
            </a:r>
            <a:r>
              <a:rPr lang="en-US" sz="1200" dirty="0">
                <a:solidFill>
                  <a:srgbClr val="A8B9D0"/>
                </a:solidFill>
                <a:highlight>
                  <a:srgbClr val="4A6D8C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 development capabilities 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en-US" sz="1200" dirty="0">
                <a:solidFill>
                  <a:srgbClr val="A8B9D0"/>
                </a:solidFill>
                <a:highlight>
                  <a:srgbClr val="4A6D8C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 processing power 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and </a:t>
            </a:r>
            <a:r>
              <a:rPr lang="en-US" sz="1200" dirty="0">
                <a:solidFill>
                  <a:srgbClr val="A8B9D0"/>
                </a:solidFill>
                <a:highlight>
                  <a:srgbClr val="4A6D8C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seamless AI integration </a:t>
            </a: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Python's extensive ecosystem enables efficient backend processing, while Streamlit provides an intuitive frontend without complex JavaScript development. Hugging Face offers state-of-the-art LLM access without infrastructure management.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650" y="344650"/>
            <a:ext cx="11571630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kern="0" spc="109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650" y="620370"/>
            <a:ext cx="11657792" cy="344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42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Overall System Architecture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8958" y="1107189"/>
            <a:ext cx="11494083" cy="3535268"/>
          </a:xfrm>
          <a:custGeom>
            <a:avLst/>
            <a:gdLst/>
            <a:ahLst/>
            <a:cxnLst/>
            <a:rect l="l" t="t" r="r" b="b"/>
            <a:pathLst>
              <a:path w="11494083" h="3535268">
                <a:moveTo>
                  <a:pt x="68932" y="0"/>
                </a:moveTo>
                <a:lnTo>
                  <a:pt x="11425151" y="0"/>
                </a:lnTo>
                <a:cubicBezTo>
                  <a:pt x="11463221" y="0"/>
                  <a:pt x="11494083" y="22491"/>
                  <a:pt x="11494083" y="50236"/>
                </a:cubicBezTo>
                <a:lnTo>
                  <a:pt x="11494083" y="3485032"/>
                </a:lnTo>
                <a:cubicBezTo>
                  <a:pt x="11494083" y="3512776"/>
                  <a:pt x="11463221" y="3535268"/>
                  <a:pt x="11425151" y="3535268"/>
                </a:cubicBezTo>
                <a:lnTo>
                  <a:pt x="68932" y="3535268"/>
                </a:lnTo>
                <a:cubicBezTo>
                  <a:pt x="30862" y="3535268"/>
                  <a:pt x="0" y="3512776"/>
                  <a:pt x="0" y="3485032"/>
                </a:cubicBezTo>
                <a:lnTo>
                  <a:pt x="0" y="50236"/>
                </a:lnTo>
                <a:cubicBezTo>
                  <a:pt x="0" y="22491"/>
                  <a:pt x="30862" y="0"/>
                  <a:pt x="68932" y="0"/>
                </a:cubicBezTo>
                <a:close/>
              </a:path>
            </a:pathLst>
          </a:custGeom>
          <a:solidFill>
            <a:schemeClr val="bg2">
              <a:alpha val="10196"/>
            </a:scheme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91127" y="-161857"/>
            <a:ext cx="11071887" cy="4428755"/>
          </a:xfrm>
          <a:prstGeom prst="roundRect">
            <a:avLst>
              <a:gd name="adj" fmla="val 0"/>
            </a:avLst>
          </a:prstGeom>
        </p:spPr>
      </p:pic>
      <p:sp>
        <p:nvSpPr>
          <p:cNvPr id="6" name="Shape 3"/>
          <p:cNvSpPr/>
          <p:nvPr/>
        </p:nvSpPr>
        <p:spPr>
          <a:xfrm>
            <a:off x="241255" y="4888863"/>
            <a:ext cx="2765818" cy="1214892"/>
          </a:xfrm>
          <a:custGeom>
            <a:avLst/>
            <a:gdLst/>
            <a:ahLst/>
            <a:cxnLst/>
            <a:rect l="l" t="t" r="r" b="b"/>
            <a:pathLst>
              <a:path w="2765818" h="1214892">
                <a:moveTo>
                  <a:pt x="68933" y="0"/>
                </a:moveTo>
                <a:lnTo>
                  <a:pt x="2696885" y="0"/>
                </a:lnTo>
                <a:cubicBezTo>
                  <a:pt x="2734955" y="0"/>
                  <a:pt x="2765818" y="30862"/>
                  <a:pt x="2765818" y="68933"/>
                </a:cubicBezTo>
                <a:lnTo>
                  <a:pt x="2765818" y="1145959"/>
                </a:lnTo>
                <a:cubicBezTo>
                  <a:pt x="2765818" y="1184030"/>
                  <a:pt x="2734955" y="1214892"/>
                  <a:pt x="2696885" y="1214892"/>
                </a:cubicBezTo>
                <a:lnTo>
                  <a:pt x="68933" y="1214892"/>
                </a:lnTo>
                <a:cubicBezTo>
                  <a:pt x="30862" y="1214892"/>
                  <a:pt x="0" y="1184030"/>
                  <a:pt x="0" y="1145959"/>
                </a:cubicBezTo>
                <a:lnTo>
                  <a:pt x="0" y="68933"/>
                </a:lnTo>
                <a:cubicBezTo>
                  <a:pt x="0" y="30888"/>
                  <a:pt x="30888" y="0"/>
                  <a:pt x="68933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44650" y="4977763"/>
            <a:ext cx="255902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44650" y="5287724"/>
            <a:ext cx="2550411" cy="620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 err="1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Gradio</a:t>
            </a:r>
            <a:r>
              <a:rPr lang="en-US" sz="108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-based frontend for intuitive requirement input and results visualization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155838" y="4889994"/>
            <a:ext cx="2765818" cy="1214892"/>
          </a:xfrm>
          <a:custGeom>
            <a:avLst/>
            <a:gdLst/>
            <a:ahLst/>
            <a:cxnLst/>
            <a:rect l="l" t="t" r="r" b="b"/>
            <a:pathLst>
              <a:path w="2765818" h="1214892">
                <a:moveTo>
                  <a:pt x="68933" y="0"/>
                </a:moveTo>
                <a:lnTo>
                  <a:pt x="2696885" y="0"/>
                </a:lnTo>
                <a:cubicBezTo>
                  <a:pt x="2734955" y="0"/>
                  <a:pt x="2765818" y="30862"/>
                  <a:pt x="2765818" y="68933"/>
                </a:cubicBezTo>
                <a:lnTo>
                  <a:pt x="2765818" y="1145959"/>
                </a:lnTo>
                <a:cubicBezTo>
                  <a:pt x="2765818" y="1184030"/>
                  <a:pt x="2734955" y="1214892"/>
                  <a:pt x="2696885" y="1214892"/>
                </a:cubicBezTo>
                <a:lnTo>
                  <a:pt x="68933" y="1214892"/>
                </a:lnTo>
                <a:cubicBezTo>
                  <a:pt x="30862" y="1214892"/>
                  <a:pt x="0" y="1184030"/>
                  <a:pt x="0" y="1145959"/>
                </a:cubicBezTo>
                <a:lnTo>
                  <a:pt x="0" y="68933"/>
                </a:lnTo>
                <a:cubicBezTo>
                  <a:pt x="0" y="30888"/>
                  <a:pt x="30888" y="0"/>
                  <a:pt x="68933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3362628" y="4971435"/>
            <a:ext cx="255902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Backend Processing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371244" y="5364901"/>
            <a:ext cx="2550411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Python-based logic for prompt engineering and response processing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30465" y="4889994"/>
            <a:ext cx="2765818" cy="1214892"/>
          </a:xfrm>
          <a:custGeom>
            <a:avLst/>
            <a:gdLst/>
            <a:ahLst/>
            <a:cxnLst/>
            <a:rect l="l" t="t" r="r" b="b"/>
            <a:pathLst>
              <a:path w="2765818" h="1214892">
                <a:moveTo>
                  <a:pt x="68933" y="0"/>
                </a:moveTo>
                <a:lnTo>
                  <a:pt x="2696885" y="0"/>
                </a:lnTo>
                <a:cubicBezTo>
                  <a:pt x="2734955" y="0"/>
                  <a:pt x="2765818" y="30862"/>
                  <a:pt x="2765818" y="68933"/>
                </a:cubicBezTo>
                <a:lnTo>
                  <a:pt x="2765818" y="1145959"/>
                </a:lnTo>
                <a:cubicBezTo>
                  <a:pt x="2765818" y="1184030"/>
                  <a:pt x="2734955" y="1214892"/>
                  <a:pt x="2696885" y="1214892"/>
                </a:cubicBezTo>
                <a:lnTo>
                  <a:pt x="68933" y="1214892"/>
                </a:lnTo>
                <a:cubicBezTo>
                  <a:pt x="30862" y="1214892"/>
                  <a:pt x="0" y="1184030"/>
                  <a:pt x="0" y="1145959"/>
                </a:cubicBezTo>
                <a:lnTo>
                  <a:pt x="0" y="68933"/>
                </a:lnTo>
                <a:cubicBezTo>
                  <a:pt x="0" y="30888"/>
                  <a:pt x="30888" y="0"/>
                  <a:pt x="68933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376432" y="4965108"/>
            <a:ext cx="255902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Model Service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385048" y="5364901"/>
            <a:ext cx="2550411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Hugging Face integration with LLaMA 3.2 for intelligent analysis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077224" y="4889994"/>
            <a:ext cx="2765818" cy="1214892"/>
          </a:xfrm>
          <a:custGeom>
            <a:avLst/>
            <a:gdLst/>
            <a:ahLst/>
            <a:cxnLst/>
            <a:rect l="l" t="t" r="r" b="b"/>
            <a:pathLst>
              <a:path w="2765818" h="1214892">
                <a:moveTo>
                  <a:pt x="68933" y="0"/>
                </a:moveTo>
                <a:lnTo>
                  <a:pt x="2696885" y="0"/>
                </a:lnTo>
                <a:cubicBezTo>
                  <a:pt x="2734955" y="0"/>
                  <a:pt x="2765818" y="30862"/>
                  <a:pt x="2765818" y="68933"/>
                </a:cubicBezTo>
                <a:lnTo>
                  <a:pt x="2765818" y="1145959"/>
                </a:lnTo>
                <a:cubicBezTo>
                  <a:pt x="2765818" y="1184030"/>
                  <a:pt x="2734955" y="1214892"/>
                  <a:pt x="2696885" y="1214892"/>
                </a:cubicBezTo>
                <a:lnTo>
                  <a:pt x="68933" y="1214892"/>
                </a:lnTo>
                <a:cubicBezTo>
                  <a:pt x="30862" y="1214892"/>
                  <a:pt x="0" y="1184030"/>
                  <a:pt x="0" y="1145959"/>
                </a:cubicBezTo>
                <a:lnTo>
                  <a:pt x="0" y="68933"/>
                </a:lnTo>
                <a:cubicBezTo>
                  <a:pt x="0" y="30888"/>
                  <a:pt x="30888" y="0"/>
                  <a:pt x="68933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180619" y="4958780"/>
            <a:ext cx="255902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Report Generation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292630" y="5364901"/>
            <a:ext cx="2550411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PDF export functionality for professional documentation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-268533" y="866201"/>
            <a:ext cx="2741007" cy="2692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33333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 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-679684" y="2332640"/>
            <a:ext cx="2741007" cy="2692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33333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 </a:t>
            </a:r>
            <a:endParaRPr lang="en-US" sz="16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91C8112-3ED7-98C8-C10B-5C4A6A9CE7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914" y="2097663"/>
            <a:ext cx="676369" cy="19052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0578" y="370578"/>
            <a:ext cx="1152496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kern="0" spc="117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0578" y="667040"/>
            <a:ext cx="11617605" cy="3705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26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Sequence Flow: Eight-Step Processing Pipeline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5210" y="1190480"/>
            <a:ext cx="7624632" cy="5660571"/>
          </a:xfrm>
          <a:custGeom>
            <a:avLst/>
            <a:gdLst/>
            <a:ahLst/>
            <a:cxnLst/>
            <a:rect l="l" t="t" r="r" b="b"/>
            <a:pathLst>
              <a:path w="7624632" h="5660571">
                <a:moveTo>
                  <a:pt x="74097" y="0"/>
                </a:moveTo>
                <a:lnTo>
                  <a:pt x="7550535" y="0"/>
                </a:lnTo>
                <a:cubicBezTo>
                  <a:pt x="7591458" y="0"/>
                  <a:pt x="7624632" y="33174"/>
                  <a:pt x="7624632" y="74097"/>
                </a:cubicBezTo>
                <a:lnTo>
                  <a:pt x="7624632" y="5586475"/>
                </a:lnTo>
                <a:cubicBezTo>
                  <a:pt x="7624632" y="5627397"/>
                  <a:pt x="7591458" y="5660571"/>
                  <a:pt x="7550535" y="5660571"/>
                </a:cubicBezTo>
                <a:lnTo>
                  <a:pt x="74097" y="5660571"/>
                </a:lnTo>
                <a:cubicBezTo>
                  <a:pt x="33174" y="5660571"/>
                  <a:pt x="0" y="5627397"/>
                  <a:pt x="0" y="5586475"/>
                </a:cubicBezTo>
                <a:lnTo>
                  <a:pt x="0" y="74097"/>
                </a:lnTo>
                <a:cubicBezTo>
                  <a:pt x="0" y="33202"/>
                  <a:pt x="33202" y="0"/>
                  <a:pt x="7409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234782" y="1190480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8387646" y="1343343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355220" y="1343343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795281" y="1380401"/>
            <a:ext cx="230684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submits raw requirement text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234782" y="1913106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8387646" y="2065970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355220" y="2065970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795281" y="2103027"/>
            <a:ext cx="2325374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sends request to backend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34782" y="2635733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8387646" y="2788596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355220" y="2788596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795281" y="2825653"/>
            <a:ext cx="2362432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formats structured prompt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234782" y="3358359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8387646" y="3511222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8355220" y="3511222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795281" y="3548280"/>
            <a:ext cx="2399489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sent to Hugging Face model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234782" y="4080985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8387646" y="4233848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355220" y="4233848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795281" y="4270906"/>
            <a:ext cx="204744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returns structured JSON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34782" y="4803611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387646" y="4956474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355220" y="4956474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6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795281" y="4993532"/>
            <a:ext cx="2195672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processes &amp; categorizes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34782" y="5526237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387646" y="5679100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355220" y="5679100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795281" y="5716158"/>
            <a:ext cx="1519368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 displayed in UI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34782" y="6248863"/>
            <a:ext cx="3576073" cy="602188"/>
          </a:xfrm>
          <a:custGeom>
            <a:avLst/>
            <a:gdLst/>
            <a:ahLst/>
            <a:cxnLst/>
            <a:rect l="l" t="t" r="r" b="b"/>
            <a:pathLst>
              <a:path w="3576073" h="602188">
                <a:moveTo>
                  <a:pt x="74117" y="0"/>
                </a:moveTo>
                <a:lnTo>
                  <a:pt x="3501956" y="0"/>
                </a:lnTo>
                <a:cubicBezTo>
                  <a:pt x="3542889" y="0"/>
                  <a:pt x="3576073" y="33183"/>
                  <a:pt x="3576073" y="74117"/>
                </a:cubicBezTo>
                <a:lnTo>
                  <a:pt x="3576073" y="528071"/>
                </a:lnTo>
                <a:cubicBezTo>
                  <a:pt x="3576073" y="569005"/>
                  <a:pt x="3542889" y="602188"/>
                  <a:pt x="3501956" y="602188"/>
                </a:cubicBezTo>
                <a:lnTo>
                  <a:pt x="74117" y="602188"/>
                </a:lnTo>
                <a:cubicBezTo>
                  <a:pt x="33183" y="602188"/>
                  <a:pt x="0" y="569005"/>
                  <a:pt x="0" y="528071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A8B9D0">
              <a:alpha val="10196"/>
            </a:srgbClr>
          </a:solidFill>
          <a:ln w="12700">
            <a:solidFill>
              <a:srgbClr val="A8B9D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8387646" y="6401726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355220" y="6401726"/>
            <a:ext cx="36131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1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795281" y="6438784"/>
            <a:ext cx="2028912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Optional PDF report generated</a:t>
            </a:r>
            <a:endParaRPr lang="en-US" sz="16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FA49D06-06C6-4CFB-115B-D1D9F9DF5E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534" r="14461" b="3034"/>
          <a:stretch>
            <a:fillRect/>
          </a:stretch>
        </p:blipFill>
        <p:spPr>
          <a:xfrm>
            <a:off x="1565200" y="1239240"/>
            <a:ext cx="5007878" cy="557701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0578" y="370578"/>
            <a:ext cx="1152496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kern="0" spc="117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0578" y="667040"/>
            <a:ext cx="11617605" cy="3705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26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Activity Diagram: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062387" y="972780"/>
            <a:ext cx="7624632" cy="5660571"/>
          </a:xfrm>
          <a:custGeom>
            <a:avLst/>
            <a:gdLst/>
            <a:ahLst/>
            <a:cxnLst/>
            <a:rect l="l" t="t" r="r" b="b"/>
            <a:pathLst>
              <a:path w="7624632" h="5660571">
                <a:moveTo>
                  <a:pt x="74097" y="0"/>
                </a:moveTo>
                <a:lnTo>
                  <a:pt x="7550535" y="0"/>
                </a:lnTo>
                <a:cubicBezTo>
                  <a:pt x="7591458" y="0"/>
                  <a:pt x="7624632" y="33174"/>
                  <a:pt x="7624632" y="74097"/>
                </a:cubicBezTo>
                <a:lnTo>
                  <a:pt x="7624632" y="5586475"/>
                </a:lnTo>
                <a:cubicBezTo>
                  <a:pt x="7624632" y="5627397"/>
                  <a:pt x="7591458" y="5660571"/>
                  <a:pt x="7550535" y="5660571"/>
                </a:cubicBezTo>
                <a:lnTo>
                  <a:pt x="74097" y="5660571"/>
                </a:lnTo>
                <a:cubicBezTo>
                  <a:pt x="33174" y="5660571"/>
                  <a:pt x="0" y="5627397"/>
                  <a:pt x="0" y="5586475"/>
                </a:cubicBezTo>
                <a:lnTo>
                  <a:pt x="0" y="74097"/>
                </a:lnTo>
                <a:cubicBezTo>
                  <a:pt x="0" y="33202"/>
                  <a:pt x="33202" y="0"/>
                  <a:pt x="74097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0" descr="https://kimi-img.moonshot.cn/pub/slides/26-02-20-19:36:39-d6c4eho5jtdhv7f1790g.png"/>
          <p:cNvPicPr>
            <a:picLocks noChangeAspect="1"/>
          </p:cNvPicPr>
          <p:nvPr/>
        </p:nvPicPr>
        <p:blipFill>
          <a:blip r:embed="rId3"/>
          <a:srcRect t="2564" r="53271" b="33333"/>
          <a:stretch/>
        </p:blipFill>
        <p:spPr>
          <a:xfrm>
            <a:off x="2803051" y="1512631"/>
            <a:ext cx="6143303" cy="437258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geeksforgeeks.org/f907837f1db35d11179ff9ca7c2890d4156ce31c.png"/>
          <p:cNvPicPr>
            <a:picLocks noChangeAspect="1"/>
          </p:cNvPicPr>
          <p:nvPr/>
        </p:nvPicPr>
        <p:blipFill>
          <a:blip r:embed="rId3">
            <a:alphaModFix amt="20000"/>
          </a:blip>
          <a:srcRect t="17962" b="1796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2096691"/>
            <a:ext cx="1323975" cy="390525"/>
          </a:xfrm>
          <a:custGeom>
            <a:avLst/>
            <a:gdLst/>
            <a:ahLst/>
            <a:cxnLst/>
            <a:rect l="l" t="t" r="r" b="b"/>
            <a:pathLst>
              <a:path w="1323975" h="390525">
                <a:moveTo>
                  <a:pt x="38100" y="0"/>
                </a:moveTo>
                <a:lnTo>
                  <a:pt x="1285875" y="0"/>
                </a:lnTo>
                <a:cubicBezTo>
                  <a:pt x="1306917" y="0"/>
                  <a:pt x="1323975" y="17058"/>
                  <a:pt x="1323975" y="38100"/>
                </a:cubicBezTo>
                <a:lnTo>
                  <a:pt x="1323975" y="352425"/>
                </a:lnTo>
                <a:cubicBezTo>
                  <a:pt x="1323975" y="373467"/>
                  <a:pt x="1306917" y="390525"/>
                  <a:pt x="1285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2177653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09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Future of Requirement Engineering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ReqMind AI's Contribution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5591175" cy="1762125"/>
          </a:xfrm>
          <a:custGeom>
            <a:avLst/>
            <a:gdLst/>
            <a:ahLst/>
            <a:cxnLst/>
            <a:rect l="l" t="t" r="r" b="b"/>
            <a:pathLst>
              <a:path w="5591175" h="1762125">
                <a:moveTo>
                  <a:pt x="76194" y="0"/>
                </a:moveTo>
                <a:lnTo>
                  <a:pt x="5514981" y="0"/>
                </a:lnTo>
                <a:cubicBezTo>
                  <a:pt x="5557033" y="0"/>
                  <a:pt x="5591175" y="34142"/>
                  <a:pt x="5591175" y="76194"/>
                </a:cubicBezTo>
                <a:lnTo>
                  <a:pt x="5591175" y="1685931"/>
                </a:lnTo>
                <a:cubicBezTo>
                  <a:pt x="5591175" y="1728012"/>
                  <a:pt x="5557062" y="1762125"/>
                  <a:pt x="55149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47700" y="14954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04875" y="1457325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Achievement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9125" y="1914525"/>
            <a:ext cx="5210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ReqMind AI addresses a </a:t>
            </a: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fundamental challenge in software engineering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 unclear and incomplete requirements that lead to project failures, cost overruns, and delays.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5763" y="3145631"/>
            <a:ext cx="5591175" cy="1762125"/>
          </a:xfrm>
          <a:custGeom>
            <a:avLst/>
            <a:gdLst/>
            <a:ahLst/>
            <a:cxnLst/>
            <a:rect l="l" t="t" r="r" b="b"/>
            <a:pathLst>
              <a:path w="5591175" h="1762125">
                <a:moveTo>
                  <a:pt x="76194" y="0"/>
                </a:moveTo>
                <a:lnTo>
                  <a:pt x="5514981" y="0"/>
                </a:lnTo>
                <a:cubicBezTo>
                  <a:pt x="5557033" y="0"/>
                  <a:pt x="5591175" y="34142"/>
                  <a:pt x="5591175" y="76194"/>
                </a:cubicBezTo>
                <a:lnTo>
                  <a:pt x="5591175" y="1685931"/>
                </a:lnTo>
                <a:cubicBezTo>
                  <a:pt x="5591175" y="1728012"/>
                  <a:pt x="5557062" y="1762125"/>
                  <a:pt x="55149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47700" y="34170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3378994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AI-Powered Innovation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19125" y="3836194"/>
            <a:ext cx="5210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 leveraging </a:t>
            </a:r>
            <a:r>
              <a:rPr lang="en-US" sz="1350" dirty="0">
                <a:solidFill>
                  <a:srgbClr val="A8B9D0"/>
                </a:solidFill>
                <a:highlight>
                  <a:srgbClr val="6B7A8F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Generative AI 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the system automates requirement structuring, ambiguity detection, and clarification generation—transforming manual processes into intelligent automation.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5763" y="5067300"/>
            <a:ext cx="5591175" cy="1762125"/>
          </a:xfrm>
          <a:custGeom>
            <a:avLst/>
            <a:gdLst/>
            <a:ahLst/>
            <a:cxnLst/>
            <a:rect l="l" t="t" r="r" b="b"/>
            <a:pathLst>
              <a:path w="5591175" h="1762125">
                <a:moveTo>
                  <a:pt x="76194" y="0"/>
                </a:moveTo>
                <a:lnTo>
                  <a:pt x="5514981" y="0"/>
                </a:lnTo>
                <a:cubicBezTo>
                  <a:pt x="5557033" y="0"/>
                  <a:pt x="5591175" y="34142"/>
                  <a:pt x="5591175" y="76194"/>
                </a:cubicBezTo>
                <a:lnTo>
                  <a:pt x="5591175" y="1685931"/>
                </a:lnTo>
                <a:cubicBezTo>
                  <a:pt x="5591175" y="1728012"/>
                  <a:pt x="5557062" y="1762125"/>
                  <a:pt x="5514981" y="1762125"/>
                </a:cubicBezTo>
                <a:lnTo>
                  <a:pt x="76194" y="1762125"/>
                </a:lnTo>
                <a:cubicBezTo>
                  <a:pt x="34142" y="1762125"/>
                  <a:pt x="0" y="1727983"/>
                  <a:pt x="0" y="168593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A8B9D0">
              <a:alpha val="10196"/>
            </a:srgbClr>
          </a:solidFill>
          <a:ln w="12700">
            <a:solidFill>
              <a:srgbClr val="A8B9D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47700" y="53387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04875" y="5300663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Scalable Architecture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9125" y="5757863"/>
            <a:ext cx="5210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 and scalable design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make ReqMind AI suitable for academic research, hackathon demonstrations, and industry-level production deployments.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15063" y="1223963"/>
            <a:ext cx="5591175" cy="3981450"/>
          </a:xfrm>
          <a:custGeom>
            <a:avLst/>
            <a:gdLst/>
            <a:ahLst/>
            <a:cxnLst/>
            <a:rect l="l" t="t" r="r" b="b"/>
            <a:pathLst>
              <a:path w="5591175" h="3981450">
                <a:moveTo>
                  <a:pt x="76205" y="0"/>
                </a:moveTo>
                <a:lnTo>
                  <a:pt x="5514970" y="0"/>
                </a:lnTo>
                <a:cubicBezTo>
                  <a:pt x="5557057" y="0"/>
                  <a:pt x="5591175" y="34118"/>
                  <a:pt x="5591175" y="76205"/>
                </a:cubicBezTo>
                <a:lnTo>
                  <a:pt x="5591175" y="3905245"/>
                </a:lnTo>
                <a:cubicBezTo>
                  <a:pt x="5591175" y="3947332"/>
                  <a:pt x="5557057" y="3981450"/>
                  <a:pt x="5514970" y="3981450"/>
                </a:cubicBezTo>
                <a:lnTo>
                  <a:pt x="76205" y="3981450"/>
                </a:lnTo>
                <a:cubicBezTo>
                  <a:pt x="34118" y="3981450"/>
                  <a:pt x="0" y="3947332"/>
                  <a:pt x="0" y="39052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448425" y="1457325"/>
            <a:ext cx="5238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Impact Metrics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448425" y="19526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519416" y="2105025"/>
            <a:ext cx="5810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80%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210425" y="2009775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Reduction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210425" y="2276475"/>
            <a:ext cx="1838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4-8 hours to &lt;30 min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48425" y="27146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694587" y="2867025"/>
            <a:ext cx="22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210425" y="2771775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Capabilities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210425" y="3038475"/>
            <a:ext cx="2238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analysis features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8425" y="34766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470898" y="3629025"/>
            <a:ext cx="676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100%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10425" y="3533775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Output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210425" y="3800475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+ PDF generation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19825" y="5369719"/>
            <a:ext cx="5581650" cy="1457325"/>
          </a:xfrm>
          <a:custGeom>
            <a:avLst/>
            <a:gdLst/>
            <a:ahLst/>
            <a:cxnLst/>
            <a:rect l="l" t="t" r="r" b="b"/>
            <a:pathLst>
              <a:path w="5581650" h="1457325">
                <a:moveTo>
                  <a:pt x="76204" y="0"/>
                </a:moveTo>
                <a:lnTo>
                  <a:pt x="5505446" y="0"/>
                </a:lnTo>
                <a:cubicBezTo>
                  <a:pt x="5547533" y="0"/>
                  <a:pt x="5581650" y="34117"/>
                  <a:pt x="5581650" y="76204"/>
                </a:cubicBezTo>
                <a:lnTo>
                  <a:pt x="5581650" y="1381121"/>
                </a:lnTo>
                <a:cubicBezTo>
                  <a:pt x="5581650" y="1423208"/>
                  <a:pt x="5547533" y="1457325"/>
                  <a:pt x="5505446" y="1457325"/>
                </a:cubicBezTo>
                <a:lnTo>
                  <a:pt x="76204" y="1457325"/>
                </a:lnTo>
                <a:cubicBezTo>
                  <a:pt x="34117" y="1457325"/>
                  <a:pt x="0" y="1423208"/>
                  <a:pt x="0" y="13811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6D8C">
              <a:alpha val="20000"/>
            </a:srgbClr>
          </a:solidFill>
          <a:ln w="25400">
            <a:solidFill>
              <a:srgbClr val="4A6D8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515100" y="5645944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43700" y="5607844"/>
            <a:ext cx="4933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57950" y="6026944"/>
            <a:ext cx="51911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"Transforming requirement engineering from a bottleneck into a competitive advantage through intelligent automation."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87D7AB-DCB2-D419-AA0D-31438825F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geeksforgeeks.org/f907837f1db35d11179ff9ca7c2890d4156ce31c.png">
            <a:extLst>
              <a:ext uri="{FF2B5EF4-FFF2-40B4-BE49-F238E27FC236}">
                <a16:creationId xmlns:a16="http://schemas.microsoft.com/office/drawing/2014/main" id="{98F0B288-6439-6D5C-6175-7FACAA60483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7962" b="1796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B58B8E59-9945-C1F4-DB0C-B5E1ED46E3FD}"/>
              </a:ext>
            </a:extLst>
          </p:cNvPr>
          <p:cNvSpPr/>
          <p:nvPr/>
        </p:nvSpPr>
        <p:spPr>
          <a:xfrm>
            <a:off x="-3810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56DF14FF-EA85-B0BA-273D-5AE6325072AC}"/>
              </a:ext>
            </a:extLst>
          </p:cNvPr>
          <p:cNvSpPr/>
          <p:nvPr/>
        </p:nvSpPr>
        <p:spPr>
          <a:xfrm>
            <a:off x="385763" y="2096691"/>
            <a:ext cx="1323975" cy="390525"/>
          </a:xfrm>
          <a:custGeom>
            <a:avLst/>
            <a:gdLst/>
            <a:ahLst/>
            <a:cxnLst/>
            <a:rect l="l" t="t" r="r" b="b"/>
            <a:pathLst>
              <a:path w="1323975" h="390525">
                <a:moveTo>
                  <a:pt x="38100" y="0"/>
                </a:moveTo>
                <a:lnTo>
                  <a:pt x="1285875" y="0"/>
                </a:lnTo>
                <a:cubicBezTo>
                  <a:pt x="1306917" y="0"/>
                  <a:pt x="1323975" y="17058"/>
                  <a:pt x="1323975" y="38100"/>
                </a:cubicBezTo>
                <a:lnTo>
                  <a:pt x="1323975" y="352425"/>
                </a:lnTo>
                <a:cubicBezTo>
                  <a:pt x="1323975" y="373467"/>
                  <a:pt x="1306917" y="390525"/>
                  <a:pt x="1285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9B5C6C9-8D49-0885-B84F-EB28C9CB458E}"/>
              </a:ext>
            </a:extLst>
          </p:cNvPr>
          <p:cNvSpPr/>
          <p:nvPr/>
        </p:nvSpPr>
        <p:spPr>
          <a:xfrm>
            <a:off x="542925" y="2177653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10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C1C5FB53-928D-1D90-CB96-4B417354442F}"/>
              </a:ext>
            </a:extLst>
          </p:cNvPr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Demo</a:t>
            </a:r>
            <a:endParaRPr lang="en-US" sz="16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4CC27E47-E60E-FB72-6073-5279D7AE1236}"/>
              </a:ext>
            </a:extLst>
          </p:cNvPr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version of ReqMind AI.</a:t>
            </a:r>
            <a:endParaRPr lang="en-US" sz="160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BCA38AAD-6FBB-E04C-D3F2-4B7EDB4D0BE6}"/>
              </a:ext>
            </a:extLst>
          </p:cNvPr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3660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849D2B-4682-72A7-1349-2E079BAAD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geeksforgeeks.org/f907837f1db35d11179ff9ca7c2890d4156ce31c.png">
            <a:extLst>
              <a:ext uri="{FF2B5EF4-FFF2-40B4-BE49-F238E27FC236}">
                <a16:creationId xmlns:a16="http://schemas.microsoft.com/office/drawing/2014/main" id="{B024D70E-51CA-A1EF-BD4C-BC11A9093AE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rcRect t="17962" b="1796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74B5B3F5-8909-E528-680B-9FB6D76A69D1}"/>
              </a:ext>
            </a:extLst>
          </p:cNvPr>
          <p:cNvSpPr/>
          <p:nvPr/>
        </p:nvSpPr>
        <p:spPr>
          <a:xfrm>
            <a:off x="-3810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ReqMind AI - a Hugging Face Space by MahzaibDhillo - Google Chrome 2026-02-22 18-38-14 - SPEED - Videobolt.net">
            <a:hlinkClick r:id="" action="ppaction://media"/>
            <a:extLst>
              <a:ext uri="{FF2B5EF4-FFF2-40B4-BE49-F238E27FC236}">
                <a16:creationId xmlns:a16="http://schemas.microsoft.com/office/drawing/2014/main" id="{295A6B97-1EA3-28F9-4D2F-CA0D753496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530087"/>
            <a:ext cx="12192000" cy="71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12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PRESENTATION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447800"/>
            <a:ext cx="3638550" cy="1143000"/>
          </a:xfrm>
          <a:custGeom>
            <a:avLst/>
            <a:gdLst/>
            <a:ahLst/>
            <a:cxnLst/>
            <a:rect l="l" t="t" r="r" b="b"/>
            <a:pathLst>
              <a:path w="3638550" h="1143000">
                <a:moveTo>
                  <a:pt x="0" y="0"/>
                </a:moveTo>
                <a:lnTo>
                  <a:pt x="3600454" y="0"/>
                </a:lnTo>
                <a:cubicBezTo>
                  <a:pt x="3621494" y="0"/>
                  <a:pt x="3638550" y="17056"/>
                  <a:pt x="3638550" y="38096"/>
                </a:cubicBezTo>
                <a:lnTo>
                  <a:pt x="3638550" y="1104904"/>
                </a:lnTo>
                <a:cubicBezTo>
                  <a:pt x="3638550" y="1125944"/>
                  <a:pt x="3621494" y="1143000"/>
                  <a:pt x="3600454" y="1143000"/>
                </a:cubicBez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09600" y="1638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61975" y="16383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19200" y="1638300"/>
            <a:ext cx="2724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9200" y="1943100"/>
            <a:ext cx="2705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Challenge of Requirement Engineering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2743200"/>
            <a:ext cx="3638550" cy="914400"/>
          </a:xfrm>
          <a:custGeom>
            <a:avLst/>
            <a:gdLst/>
            <a:ahLst/>
            <a:cxnLst/>
            <a:rect l="l" t="t" r="r" b="b"/>
            <a:pathLst>
              <a:path w="3638550" h="914400">
                <a:moveTo>
                  <a:pt x="0" y="0"/>
                </a:moveTo>
                <a:lnTo>
                  <a:pt x="3600447" y="0"/>
                </a:lnTo>
                <a:cubicBezTo>
                  <a:pt x="3621491" y="0"/>
                  <a:pt x="3638550" y="17059"/>
                  <a:pt x="3638550" y="38103"/>
                </a:cubicBezTo>
                <a:lnTo>
                  <a:pt x="3638550" y="876297"/>
                </a:lnTo>
                <a:cubicBezTo>
                  <a:pt x="3638550" y="897341"/>
                  <a:pt x="3621491" y="914400"/>
                  <a:pt x="3600447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00050" y="27432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09600" y="2933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61975" y="29337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19200" y="2933700"/>
            <a:ext cx="2162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9200" y="3238500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Root Causes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3810000"/>
            <a:ext cx="3638550" cy="914400"/>
          </a:xfrm>
          <a:custGeom>
            <a:avLst/>
            <a:gdLst/>
            <a:ahLst/>
            <a:cxnLst/>
            <a:rect l="l" t="t" r="r" b="b"/>
            <a:pathLst>
              <a:path w="3638550" h="914400">
                <a:moveTo>
                  <a:pt x="0" y="0"/>
                </a:moveTo>
                <a:lnTo>
                  <a:pt x="3600447" y="0"/>
                </a:lnTo>
                <a:cubicBezTo>
                  <a:pt x="3621491" y="0"/>
                  <a:pt x="3638550" y="17059"/>
                  <a:pt x="3638550" y="38103"/>
                </a:cubicBezTo>
                <a:lnTo>
                  <a:pt x="3638550" y="876297"/>
                </a:lnTo>
                <a:cubicBezTo>
                  <a:pt x="3638550" y="897341"/>
                  <a:pt x="3621491" y="914400"/>
                  <a:pt x="3600447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00050" y="38100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09600" y="4000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61975" y="40005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19200" y="4000500"/>
            <a:ext cx="171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9200" y="4305300"/>
            <a:ext cx="1695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ReqMind AI Architecture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324350" y="1485900"/>
            <a:ext cx="3638550" cy="1104900"/>
          </a:xfrm>
          <a:custGeom>
            <a:avLst/>
            <a:gdLst/>
            <a:ahLst/>
            <a:cxnLst/>
            <a:rect l="l" t="t" r="r" b="b"/>
            <a:pathLst>
              <a:path w="3638550" h="914400">
                <a:moveTo>
                  <a:pt x="0" y="0"/>
                </a:moveTo>
                <a:lnTo>
                  <a:pt x="3600447" y="0"/>
                </a:lnTo>
                <a:cubicBezTo>
                  <a:pt x="3621491" y="0"/>
                  <a:pt x="3638550" y="17059"/>
                  <a:pt x="3638550" y="38103"/>
                </a:cubicBezTo>
                <a:lnTo>
                  <a:pt x="3638550" y="876297"/>
                </a:lnTo>
                <a:cubicBezTo>
                  <a:pt x="3638550" y="897341"/>
                  <a:pt x="3621491" y="914400"/>
                  <a:pt x="3600447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495800" y="1638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448175" y="16383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105400" y="1638300"/>
            <a:ext cx="1819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105400" y="1943100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 for Scalability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276725" y="2776330"/>
            <a:ext cx="3638550" cy="914400"/>
          </a:xfrm>
          <a:custGeom>
            <a:avLst/>
            <a:gdLst/>
            <a:ahLst/>
            <a:cxnLst/>
            <a:rect l="l" t="t" r="r" b="b"/>
            <a:pathLst>
              <a:path w="3638550" h="914400">
                <a:moveTo>
                  <a:pt x="0" y="0"/>
                </a:moveTo>
                <a:lnTo>
                  <a:pt x="3600447" y="0"/>
                </a:lnTo>
                <a:cubicBezTo>
                  <a:pt x="3621491" y="0"/>
                  <a:pt x="3638550" y="17059"/>
                  <a:pt x="3638550" y="38103"/>
                </a:cubicBezTo>
                <a:lnTo>
                  <a:pt x="3638550" y="876297"/>
                </a:lnTo>
                <a:cubicBezTo>
                  <a:pt x="3638550" y="897341"/>
                  <a:pt x="3621491" y="914400"/>
                  <a:pt x="3600447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4276725" y="277633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4486275" y="296683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4438650" y="296683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09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095875" y="2966830"/>
            <a:ext cx="117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095875" y="3271630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Future of RE</a:t>
            </a:r>
            <a:endParaRPr lang="en-US" sz="1600" dirty="0"/>
          </a:p>
        </p:txBody>
      </p:sp>
      <p:sp>
        <p:nvSpPr>
          <p:cNvPr id="58" name="Shape 3">
            <a:extLst>
              <a:ext uri="{FF2B5EF4-FFF2-40B4-BE49-F238E27FC236}">
                <a16:creationId xmlns:a16="http://schemas.microsoft.com/office/drawing/2014/main" id="{EEE0DDCA-80D3-FFB5-D98D-BC03FFC6777A}"/>
              </a:ext>
            </a:extLst>
          </p:cNvPr>
          <p:cNvSpPr/>
          <p:nvPr/>
        </p:nvSpPr>
        <p:spPr>
          <a:xfrm>
            <a:off x="4276725" y="14859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5d03721ff8f91024f497c10b3bf2bdf335336767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1786" b="178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4A6D8C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624685" y="652463"/>
            <a:ext cx="2943225" cy="504825"/>
          </a:xfrm>
          <a:custGeom>
            <a:avLst/>
            <a:gdLst/>
            <a:ahLst/>
            <a:cxnLst/>
            <a:rect l="l" t="t" r="r" b="b"/>
            <a:pathLst>
              <a:path w="2943225" h="504825">
                <a:moveTo>
                  <a:pt x="76198" y="0"/>
                </a:moveTo>
                <a:lnTo>
                  <a:pt x="2867027" y="0"/>
                </a:lnTo>
                <a:cubicBezTo>
                  <a:pt x="2909110" y="0"/>
                  <a:pt x="2943225" y="34115"/>
                  <a:pt x="2943225" y="76198"/>
                </a:cubicBezTo>
                <a:lnTo>
                  <a:pt x="2943225" y="428627"/>
                </a:lnTo>
                <a:cubicBezTo>
                  <a:pt x="2943225" y="470710"/>
                  <a:pt x="2909110" y="504825"/>
                  <a:pt x="2867027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810423" y="771525"/>
            <a:ext cx="2571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kern="0" spc="1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HEC GENAI HACKATHON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334173" y="1390650"/>
            <a:ext cx="35242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434185" y="2305050"/>
            <a:ext cx="33242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595" y="3262313"/>
            <a:ext cx="4572000" cy="2181225"/>
          </a:xfrm>
          <a:custGeom>
            <a:avLst/>
            <a:gdLst/>
            <a:ahLst/>
            <a:cxnLst/>
            <a:rect l="l" t="t" r="r" b="b"/>
            <a:pathLst>
              <a:path w="4572000" h="2181225">
                <a:moveTo>
                  <a:pt x="76190" y="0"/>
                </a:moveTo>
                <a:lnTo>
                  <a:pt x="4495810" y="0"/>
                </a:lnTo>
                <a:cubicBezTo>
                  <a:pt x="4537888" y="0"/>
                  <a:pt x="4572000" y="34112"/>
                  <a:pt x="4572000" y="76190"/>
                </a:cubicBezTo>
                <a:lnTo>
                  <a:pt x="4572000" y="2105035"/>
                </a:lnTo>
                <a:cubicBezTo>
                  <a:pt x="4572000" y="2147113"/>
                  <a:pt x="4537888" y="2181225"/>
                  <a:pt x="4495810" y="2181225"/>
                </a:cubicBezTo>
                <a:lnTo>
                  <a:pt x="76190" y="2181225"/>
                </a:lnTo>
                <a:cubicBezTo>
                  <a:pt x="34112" y="2181225"/>
                  <a:pt x="0" y="2147113"/>
                  <a:pt x="0" y="2105035"/>
                </a:cubicBezTo>
                <a:lnTo>
                  <a:pt x="0" y="76190"/>
                </a:lnTo>
                <a:cubicBezTo>
                  <a:pt x="0" y="34140"/>
                  <a:pt x="34140" y="0"/>
                  <a:pt x="76190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063008" y="3571875"/>
            <a:ext cx="406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Group 26, Cohort 02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148733" y="4162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424958" y="4105275"/>
            <a:ext cx="809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Asifa Siraj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353175" y="4162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629400" y="4105275"/>
            <a:ext cx="1524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Warisha Danin Bilal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148733" y="4543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424958" y="448627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Iman Ayaz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353175" y="4543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629400" y="4486275"/>
            <a:ext cx="107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Zobia Hassan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148733" y="4924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4424958" y="4867275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Mahzaib Iqbal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353175" y="4924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629400" y="4867275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Mansoor Ahmed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282678" y="5753100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ReqMind AI - Intelligent Requirement Analysis System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282678" y="5981700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85f33bd0001d9dab417b1d1ea0e678f18578ad44.jpe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2096691"/>
            <a:ext cx="1285875" cy="390525"/>
          </a:xfrm>
          <a:custGeom>
            <a:avLst/>
            <a:gdLst/>
            <a:ahLst/>
            <a:cxnLst/>
            <a:rect l="l" t="t" r="r" b="b"/>
            <a:pathLst>
              <a:path w="1285875" h="390525">
                <a:moveTo>
                  <a:pt x="38100" y="0"/>
                </a:moveTo>
                <a:lnTo>
                  <a:pt x="1247775" y="0"/>
                </a:lnTo>
                <a:cubicBezTo>
                  <a:pt x="1268817" y="0"/>
                  <a:pt x="1285875" y="17058"/>
                  <a:pt x="1285875" y="38100"/>
                </a:cubicBezTo>
                <a:lnTo>
                  <a:pt x="1285875" y="352425"/>
                </a:lnTo>
                <a:cubicBezTo>
                  <a:pt x="1285875" y="373467"/>
                  <a:pt x="1268817" y="390525"/>
                  <a:pt x="12477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2177653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Challenge of Requirement Engineering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Requirement Engineering Crisis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9575" y="1333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666750" y="1295400"/>
            <a:ext cx="5391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752600"/>
            <a:ext cx="5648325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project failure and delay remain critical issues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software engineering. A primary cause is poorly defined, ambiguous, or incomplete requirements that create cascading problems throughout the development lifecycle.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1337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66750" y="3095625"/>
            <a:ext cx="5391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Stakeholder Challenge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81000" y="3552825"/>
            <a:ext cx="56483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Stakeholders frequently provide </a:t>
            </a:r>
            <a:r>
              <a:rPr lang="en-US" sz="1350" dirty="0">
                <a:solidFill>
                  <a:srgbClr val="A8B9D0"/>
                </a:solidFill>
                <a:highlight>
                  <a:srgbClr val="4A6D8C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raw textual descriptions lacking structure 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resulting in misinterpretation, scope creep, rework, budget overruns, and dissatisfaction.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9575" y="465534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66750" y="4617244"/>
            <a:ext cx="5391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Manual Analysis Bottleneck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1000" y="5074444"/>
            <a:ext cx="56483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 requirement analysis requires </a:t>
            </a: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significant expertise and time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, creating a bottleneck that slows down project initiation and increases costs.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53163" y="1300163"/>
            <a:ext cx="5553075" cy="5172075"/>
          </a:xfrm>
          <a:custGeom>
            <a:avLst/>
            <a:gdLst/>
            <a:ahLst/>
            <a:cxnLst/>
            <a:rect l="l" t="t" r="r" b="b"/>
            <a:pathLst>
              <a:path w="5553075" h="5172075">
                <a:moveTo>
                  <a:pt x="76185" y="0"/>
                </a:moveTo>
                <a:lnTo>
                  <a:pt x="5476890" y="0"/>
                </a:lnTo>
                <a:cubicBezTo>
                  <a:pt x="5518966" y="0"/>
                  <a:pt x="5553075" y="34109"/>
                  <a:pt x="5553075" y="76185"/>
                </a:cubicBezTo>
                <a:lnTo>
                  <a:pt x="5553075" y="5095890"/>
                </a:lnTo>
                <a:cubicBezTo>
                  <a:pt x="5553075" y="5137966"/>
                  <a:pt x="5518966" y="5172075"/>
                  <a:pt x="5476890" y="5172075"/>
                </a:cubicBezTo>
                <a:lnTo>
                  <a:pt x="76185" y="5172075"/>
                </a:lnTo>
                <a:cubicBezTo>
                  <a:pt x="34109" y="5172075"/>
                  <a:pt x="0" y="5137966"/>
                  <a:pt x="0" y="5095890"/>
                </a:cubicBezTo>
                <a:lnTo>
                  <a:pt x="0" y="76185"/>
                </a:lnTo>
                <a:cubicBezTo>
                  <a:pt x="0" y="34137"/>
                  <a:pt x="34137" y="0"/>
                  <a:pt x="76185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543675" y="15716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772275" y="1533525"/>
            <a:ext cx="491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486525" y="2066925"/>
            <a:ext cx="517207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address this challenge, we propose </a:t>
            </a:r>
            <a:r>
              <a:rPr lang="en-US" sz="150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ReqMind AI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, a </a:t>
            </a:r>
            <a:r>
              <a:rPr lang="en-US" sz="1350" dirty="0">
                <a:solidFill>
                  <a:srgbClr val="A8B9D0"/>
                </a:solidFill>
                <a:highlight>
                  <a:srgbClr val="4A6D8C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Generative AI–powered system 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that transforms unstructured requirement text into structured, organized, and actionable output.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86525" y="44481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448425" y="44481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019925" y="4448175"/>
            <a:ext cx="2438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 Processing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019925" y="4714875"/>
            <a:ext cx="2428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AI-powered analysis and extraction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86525" y="50958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448425" y="50958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19925" y="5095875"/>
            <a:ext cx="2209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Output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019925" y="5362575"/>
            <a:ext cx="2200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format for easy integration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86525" y="57435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448425" y="57435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19925" y="574357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Efficiency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19925" y="6010275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 analysis time by 80%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1394011a70048f69fc69f43ca003bcba51ac0a3c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2096691"/>
            <a:ext cx="1314450" cy="390525"/>
          </a:xfrm>
          <a:custGeom>
            <a:avLst/>
            <a:gdLst/>
            <a:ahLst/>
            <a:cxnLst/>
            <a:rect l="l" t="t" r="r" b="b"/>
            <a:pathLst>
              <a:path w="1314450" h="390525">
                <a:moveTo>
                  <a:pt x="38100" y="0"/>
                </a:moveTo>
                <a:lnTo>
                  <a:pt x="1276350" y="0"/>
                </a:lnTo>
                <a:cubicBezTo>
                  <a:pt x="1297392" y="0"/>
                  <a:pt x="1314450" y="17058"/>
                  <a:pt x="1314450" y="38100"/>
                </a:cubicBezTo>
                <a:lnTo>
                  <a:pt x="1314450" y="352425"/>
                </a:lnTo>
                <a:cubicBezTo>
                  <a:pt x="1314450" y="373467"/>
                  <a:pt x="1297392" y="390525"/>
                  <a:pt x="12763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2177653"/>
            <a:ext cx="107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Root Causes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Industry Context: The Scale of Project Failure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5553075" cy="3362325"/>
          </a:xfrm>
          <a:custGeom>
            <a:avLst/>
            <a:gdLst/>
            <a:ahLst/>
            <a:cxnLst/>
            <a:rect l="l" t="t" r="r" b="b"/>
            <a:pathLst>
              <a:path w="5553075" h="3362325">
                <a:moveTo>
                  <a:pt x="76190" y="0"/>
                </a:moveTo>
                <a:lnTo>
                  <a:pt x="5476885" y="0"/>
                </a:lnTo>
                <a:cubicBezTo>
                  <a:pt x="5518935" y="0"/>
                  <a:pt x="5553075" y="34140"/>
                  <a:pt x="5553075" y="76190"/>
                </a:cubicBezTo>
                <a:lnTo>
                  <a:pt x="5553075" y="3286135"/>
                </a:lnTo>
                <a:cubicBezTo>
                  <a:pt x="5553075" y="3328185"/>
                  <a:pt x="5518935" y="3362325"/>
                  <a:pt x="5476885" y="3362325"/>
                </a:cubicBezTo>
                <a:lnTo>
                  <a:pt x="76190" y="3362325"/>
                </a:lnTo>
                <a:cubicBezTo>
                  <a:pt x="34140" y="3362325"/>
                  <a:pt x="0" y="3328185"/>
                  <a:pt x="0" y="3286135"/>
                </a:cubicBezTo>
                <a:lnTo>
                  <a:pt x="0" y="76190"/>
                </a:lnTo>
                <a:cubicBezTo>
                  <a:pt x="0" y="34112"/>
                  <a:pt x="34112" y="0"/>
                  <a:pt x="76190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2724150" y="1628775"/>
            <a:ext cx="876300" cy="876300"/>
          </a:xfrm>
          <a:custGeom>
            <a:avLst/>
            <a:gdLst/>
            <a:ahLst/>
            <a:cxnLst/>
            <a:rect l="l" t="t" r="r" b="b"/>
            <a:pathLst>
              <a:path w="876300" h="876300">
                <a:moveTo>
                  <a:pt x="438150" y="0"/>
                </a:moveTo>
                <a:lnTo>
                  <a:pt x="438150" y="0"/>
                </a:lnTo>
                <a:cubicBezTo>
                  <a:pt x="679972" y="0"/>
                  <a:pt x="876300" y="196328"/>
                  <a:pt x="876300" y="438150"/>
                </a:cubicBezTo>
                <a:lnTo>
                  <a:pt x="876300" y="438150"/>
                </a:lnTo>
                <a:cubicBezTo>
                  <a:pt x="876300" y="679972"/>
                  <a:pt x="679972" y="876300"/>
                  <a:pt x="438150" y="876300"/>
                </a:cubicBezTo>
                <a:lnTo>
                  <a:pt x="438150" y="876300"/>
                </a:lnTo>
                <a:cubicBezTo>
                  <a:pt x="196328" y="876300"/>
                  <a:pt x="0" y="679972"/>
                  <a:pt x="0" y="438150"/>
                </a:cubicBezTo>
                <a:lnTo>
                  <a:pt x="0" y="438150"/>
                </a:lnTo>
                <a:cubicBezTo>
                  <a:pt x="0" y="196328"/>
                  <a:pt x="196328" y="0"/>
                  <a:pt x="4381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50800">
            <a:solidFill>
              <a:srgbClr val="4A6D8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2933700" y="1838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149126" y="149126"/>
                </a:moveTo>
                <a:cubicBezTo>
                  <a:pt x="157520" y="140732"/>
                  <a:pt x="171093" y="140732"/>
                  <a:pt x="179397" y="149126"/>
                </a:cubicBezTo>
                <a:lnTo>
                  <a:pt x="228511" y="198239"/>
                </a:lnTo>
                <a:lnTo>
                  <a:pt x="277624" y="149126"/>
                </a:lnTo>
                <a:cubicBezTo>
                  <a:pt x="286018" y="140732"/>
                  <a:pt x="299591" y="140732"/>
                  <a:pt x="307896" y="149126"/>
                </a:cubicBezTo>
                <a:cubicBezTo>
                  <a:pt x="316200" y="157520"/>
                  <a:pt x="316290" y="171093"/>
                  <a:pt x="307896" y="179397"/>
                </a:cubicBezTo>
                <a:lnTo>
                  <a:pt x="258782" y="228511"/>
                </a:lnTo>
                <a:lnTo>
                  <a:pt x="307896" y="277624"/>
                </a:lnTo>
                <a:cubicBezTo>
                  <a:pt x="316290" y="286018"/>
                  <a:pt x="316290" y="299591"/>
                  <a:pt x="307896" y="307896"/>
                </a:cubicBezTo>
                <a:cubicBezTo>
                  <a:pt x="299502" y="316200"/>
                  <a:pt x="285929" y="316290"/>
                  <a:pt x="277624" y="307896"/>
                </a:cubicBezTo>
                <a:lnTo>
                  <a:pt x="228511" y="258782"/>
                </a:lnTo>
                <a:lnTo>
                  <a:pt x="179397" y="307896"/>
                </a:lnTo>
                <a:cubicBezTo>
                  <a:pt x="171004" y="316290"/>
                  <a:pt x="157430" y="316290"/>
                  <a:pt x="149126" y="307896"/>
                </a:cubicBezTo>
                <a:cubicBezTo>
                  <a:pt x="140821" y="299502"/>
                  <a:pt x="140732" y="285929"/>
                  <a:pt x="149126" y="277624"/>
                </a:cubicBezTo>
                <a:lnTo>
                  <a:pt x="198239" y="228511"/>
                </a:lnTo>
                <a:lnTo>
                  <a:pt x="149126" y="179397"/>
                </a:lnTo>
                <a:cubicBezTo>
                  <a:pt x="140732" y="171004"/>
                  <a:pt x="140732" y="157430"/>
                  <a:pt x="149126" y="149126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2163366" y="2905125"/>
            <a:ext cx="20002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50%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080171" y="3705225"/>
            <a:ext cx="2162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 software defects 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517130" y="4124325"/>
            <a:ext cx="128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originate from it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53163" y="1300163"/>
            <a:ext cx="5553075" cy="3362325"/>
          </a:xfrm>
          <a:custGeom>
            <a:avLst/>
            <a:gdLst/>
            <a:ahLst/>
            <a:cxnLst/>
            <a:rect l="l" t="t" r="r" b="b"/>
            <a:pathLst>
              <a:path w="5553075" h="3362325">
                <a:moveTo>
                  <a:pt x="76190" y="0"/>
                </a:moveTo>
                <a:lnTo>
                  <a:pt x="5476885" y="0"/>
                </a:lnTo>
                <a:cubicBezTo>
                  <a:pt x="5518935" y="0"/>
                  <a:pt x="5553075" y="34140"/>
                  <a:pt x="5553075" y="76190"/>
                </a:cubicBezTo>
                <a:lnTo>
                  <a:pt x="5553075" y="3286135"/>
                </a:lnTo>
                <a:cubicBezTo>
                  <a:pt x="5553075" y="3328185"/>
                  <a:pt x="5518935" y="3362325"/>
                  <a:pt x="5476885" y="3362325"/>
                </a:cubicBezTo>
                <a:lnTo>
                  <a:pt x="76190" y="3362325"/>
                </a:lnTo>
                <a:cubicBezTo>
                  <a:pt x="34140" y="3362325"/>
                  <a:pt x="0" y="3328185"/>
                  <a:pt x="0" y="3286135"/>
                </a:cubicBezTo>
                <a:lnTo>
                  <a:pt x="0" y="76190"/>
                </a:lnTo>
                <a:cubicBezTo>
                  <a:pt x="0" y="34112"/>
                  <a:pt x="34112" y="0"/>
                  <a:pt x="76190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8591550" y="1628775"/>
            <a:ext cx="876300" cy="876300"/>
          </a:xfrm>
          <a:custGeom>
            <a:avLst/>
            <a:gdLst/>
            <a:ahLst/>
            <a:cxnLst/>
            <a:rect l="l" t="t" r="r" b="b"/>
            <a:pathLst>
              <a:path w="876300" h="876300">
                <a:moveTo>
                  <a:pt x="438150" y="0"/>
                </a:moveTo>
                <a:lnTo>
                  <a:pt x="438150" y="0"/>
                </a:lnTo>
                <a:cubicBezTo>
                  <a:pt x="679972" y="0"/>
                  <a:pt x="876300" y="196328"/>
                  <a:pt x="876300" y="438150"/>
                </a:cubicBezTo>
                <a:lnTo>
                  <a:pt x="876300" y="438150"/>
                </a:lnTo>
                <a:cubicBezTo>
                  <a:pt x="876300" y="679972"/>
                  <a:pt x="679972" y="876300"/>
                  <a:pt x="438150" y="876300"/>
                </a:cubicBezTo>
                <a:lnTo>
                  <a:pt x="438150" y="876300"/>
                </a:lnTo>
                <a:cubicBezTo>
                  <a:pt x="196328" y="876300"/>
                  <a:pt x="0" y="679972"/>
                  <a:pt x="0" y="438150"/>
                </a:cubicBezTo>
                <a:lnTo>
                  <a:pt x="0" y="438150"/>
                </a:lnTo>
                <a:cubicBezTo>
                  <a:pt x="0" y="196328"/>
                  <a:pt x="196328" y="0"/>
                  <a:pt x="43815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50800">
            <a:solidFill>
              <a:srgbClr val="4A6D8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801100" y="1838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57150"/>
                </a:moveTo>
                <a:cubicBezTo>
                  <a:pt x="57150" y="41344"/>
                  <a:pt x="44381" y="28575"/>
                  <a:pt x="28575" y="28575"/>
                </a:cubicBezTo>
                <a:cubicBezTo>
                  <a:pt x="12769" y="28575"/>
                  <a:pt x="0" y="41344"/>
                  <a:pt x="0" y="57150"/>
                </a:cubicBezTo>
                <a:lnTo>
                  <a:pt x="0" y="357188"/>
                </a:lnTo>
                <a:cubicBezTo>
                  <a:pt x="0" y="396657"/>
                  <a:pt x="31968" y="428625"/>
                  <a:pt x="71438" y="428625"/>
                </a:cubicBezTo>
                <a:lnTo>
                  <a:pt x="428625" y="428625"/>
                </a:lnTo>
                <a:cubicBezTo>
                  <a:pt x="444431" y="428625"/>
                  <a:pt x="457200" y="415856"/>
                  <a:pt x="457200" y="400050"/>
                </a:cubicBezTo>
                <a:cubicBezTo>
                  <a:pt x="457200" y="384244"/>
                  <a:pt x="444431" y="371475"/>
                  <a:pt x="428625" y="371475"/>
                </a:cubicBezTo>
                <a:lnTo>
                  <a:pt x="71438" y="371475"/>
                </a:lnTo>
                <a:cubicBezTo>
                  <a:pt x="63579" y="371475"/>
                  <a:pt x="57150" y="365046"/>
                  <a:pt x="57150" y="357188"/>
                </a:cubicBezTo>
                <a:lnTo>
                  <a:pt x="57150" y="57150"/>
                </a:lnTo>
                <a:close/>
                <a:moveTo>
                  <a:pt x="420231" y="134481"/>
                </a:moveTo>
                <a:cubicBezTo>
                  <a:pt x="431393" y="123319"/>
                  <a:pt x="431393" y="105192"/>
                  <a:pt x="420231" y="94030"/>
                </a:cubicBezTo>
                <a:cubicBezTo>
                  <a:pt x="409069" y="82867"/>
                  <a:pt x="390942" y="82867"/>
                  <a:pt x="379780" y="94030"/>
                </a:cubicBezTo>
                <a:lnTo>
                  <a:pt x="285750" y="188149"/>
                </a:lnTo>
                <a:lnTo>
                  <a:pt x="234494" y="136981"/>
                </a:lnTo>
                <a:cubicBezTo>
                  <a:pt x="223331" y="125819"/>
                  <a:pt x="205204" y="125819"/>
                  <a:pt x="194042" y="136981"/>
                </a:cubicBezTo>
                <a:lnTo>
                  <a:pt x="108317" y="222706"/>
                </a:lnTo>
                <a:cubicBezTo>
                  <a:pt x="97155" y="233869"/>
                  <a:pt x="97155" y="251996"/>
                  <a:pt x="108317" y="263158"/>
                </a:cubicBezTo>
                <a:cubicBezTo>
                  <a:pt x="119479" y="274320"/>
                  <a:pt x="137606" y="274320"/>
                  <a:pt x="148769" y="263158"/>
                </a:cubicBezTo>
                <a:lnTo>
                  <a:pt x="214313" y="197614"/>
                </a:lnTo>
                <a:lnTo>
                  <a:pt x="265569" y="248870"/>
                </a:lnTo>
                <a:cubicBezTo>
                  <a:pt x="276731" y="260033"/>
                  <a:pt x="294858" y="260033"/>
                  <a:pt x="306020" y="248870"/>
                </a:cubicBezTo>
                <a:lnTo>
                  <a:pt x="420320" y="13457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33445" y="2905125"/>
            <a:ext cx="250203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70-85%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929711" y="3705225"/>
            <a:ext cx="2200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cost overrun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299103" y="4124325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beyond initial budget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763" y="4900613"/>
            <a:ext cx="11420475" cy="1724025"/>
          </a:xfrm>
          <a:custGeom>
            <a:avLst/>
            <a:gdLst/>
            <a:ahLst/>
            <a:cxnLst/>
            <a:rect l="l" t="t" r="r" b="b"/>
            <a:pathLst>
              <a:path w="11420475" h="1724025">
                <a:moveTo>
                  <a:pt x="76202" y="0"/>
                </a:moveTo>
                <a:lnTo>
                  <a:pt x="11344273" y="0"/>
                </a:lnTo>
                <a:cubicBezTo>
                  <a:pt x="11386358" y="0"/>
                  <a:pt x="11420475" y="34117"/>
                  <a:pt x="11420475" y="76202"/>
                </a:cubicBezTo>
                <a:lnTo>
                  <a:pt x="11420475" y="1647823"/>
                </a:lnTo>
                <a:cubicBezTo>
                  <a:pt x="11420475" y="1689908"/>
                  <a:pt x="11386358" y="1724025"/>
                  <a:pt x="11344273" y="1724025"/>
                </a:cubicBezTo>
                <a:lnTo>
                  <a:pt x="76202" y="1724025"/>
                </a:lnTo>
                <a:cubicBezTo>
                  <a:pt x="34117" y="1724025"/>
                  <a:pt x="0" y="1689908"/>
                  <a:pt x="0" y="16478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42938" y="5172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57250" y="5133975"/>
            <a:ext cx="10810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19125" y="5553075"/>
            <a:ext cx="110394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These statistics highlight the </a:t>
            </a:r>
            <a:r>
              <a:rPr lang="en-US" sz="1350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need for improved requirement engineering practices</a:t>
            </a:r>
            <a:r>
              <a:rPr lang="en-US" sz="13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Poorly defined requirements are a primary contributor to project failures, cost overruns, and delays. ReqMind AI addresses this fundamental challenge by bringing structure and intelligence to the requirement analysis process.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4419" y="354419"/>
            <a:ext cx="11554047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kern="0" spc="112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4419" y="637953"/>
            <a:ext cx="11642651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2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Root Causes: Why Requirements Fail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2140" y="1205023"/>
            <a:ext cx="6477000" cy="1364512"/>
          </a:xfrm>
          <a:custGeom>
            <a:avLst/>
            <a:gdLst/>
            <a:ahLst/>
            <a:cxnLst/>
            <a:rect l="l" t="t" r="r" b="b"/>
            <a:pathLst>
              <a:path w="6477000" h="1364512">
                <a:moveTo>
                  <a:pt x="0" y="0"/>
                </a:moveTo>
                <a:lnTo>
                  <a:pt x="6441564" y="0"/>
                </a:lnTo>
                <a:cubicBezTo>
                  <a:pt x="6461135" y="0"/>
                  <a:pt x="6477000" y="15865"/>
                  <a:pt x="6477000" y="35436"/>
                </a:cubicBezTo>
                <a:lnTo>
                  <a:pt x="6477000" y="1329075"/>
                </a:lnTo>
                <a:cubicBezTo>
                  <a:pt x="6477000" y="1348646"/>
                  <a:pt x="6461135" y="1364512"/>
                  <a:pt x="6441564" y="1364512"/>
                </a:cubicBezTo>
                <a:lnTo>
                  <a:pt x="0" y="1364512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72140" y="1205023"/>
            <a:ext cx="35442" cy="1364512"/>
          </a:xfrm>
          <a:custGeom>
            <a:avLst/>
            <a:gdLst/>
            <a:ahLst/>
            <a:cxnLst/>
            <a:rect l="l" t="t" r="r" b="b"/>
            <a:pathLst>
              <a:path w="35442" h="1364512">
                <a:moveTo>
                  <a:pt x="0" y="0"/>
                </a:moveTo>
                <a:lnTo>
                  <a:pt x="35442" y="0"/>
                </a:lnTo>
                <a:lnTo>
                  <a:pt x="35442" y="1364512"/>
                </a:lnTo>
                <a:lnTo>
                  <a:pt x="0" y="1364512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67070" y="1382233"/>
            <a:ext cx="496186" cy="496186"/>
          </a:xfrm>
          <a:custGeom>
            <a:avLst/>
            <a:gdLst/>
            <a:ahLst/>
            <a:cxnLst/>
            <a:rect l="l" t="t" r="r" b="b"/>
            <a:pathLst>
              <a:path w="496186" h="496186">
                <a:moveTo>
                  <a:pt x="248093" y="0"/>
                </a:moveTo>
                <a:lnTo>
                  <a:pt x="248093" y="0"/>
                </a:lnTo>
                <a:cubicBezTo>
                  <a:pt x="385111" y="0"/>
                  <a:pt x="496186" y="111075"/>
                  <a:pt x="496186" y="248093"/>
                </a:cubicBezTo>
                <a:lnTo>
                  <a:pt x="496186" y="248093"/>
                </a:lnTo>
                <a:cubicBezTo>
                  <a:pt x="496186" y="385111"/>
                  <a:pt x="385111" y="496186"/>
                  <a:pt x="248093" y="496186"/>
                </a:cubicBezTo>
                <a:lnTo>
                  <a:pt x="248093" y="496186"/>
                </a:lnTo>
                <a:cubicBezTo>
                  <a:pt x="111075" y="496186"/>
                  <a:pt x="0" y="385111"/>
                  <a:pt x="0" y="248093"/>
                </a:cubicBezTo>
                <a:lnTo>
                  <a:pt x="0" y="248093"/>
                </a:lnTo>
                <a:cubicBezTo>
                  <a:pt x="0" y="111075"/>
                  <a:pt x="111075" y="0"/>
                  <a:pt x="248093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13907" y="1382233"/>
            <a:ext cx="602512" cy="4961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4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05023" y="1382233"/>
            <a:ext cx="555551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Vague Requirements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05023" y="1701209"/>
            <a:ext cx="5537791" cy="691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Developer confusion and scope creep. Requirements like "fast" or "user-friendly" lack measurable criteria, leading to subjective interpretations and misaligned expectations.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72140" y="2711302"/>
            <a:ext cx="6477000" cy="1169581"/>
          </a:xfrm>
          <a:custGeom>
            <a:avLst/>
            <a:gdLst/>
            <a:ahLst/>
            <a:cxnLst/>
            <a:rect l="l" t="t" r="r" b="b"/>
            <a:pathLst>
              <a:path w="6477000" h="1169581">
                <a:moveTo>
                  <a:pt x="0" y="0"/>
                </a:moveTo>
                <a:lnTo>
                  <a:pt x="6441562" y="0"/>
                </a:lnTo>
                <a:cubicBezTo>
                  <a:pt x="6461134" y="0"/>
                  <a:pt x="6477000" y="15866"/>
                  <a:pt x="6477000" y="35438"/>
                </a:cubicBezTo>
                <a:lnTo>
                  <a:pt x="6477000" y="1134143"/>
                </a:lnTo>
                <a:cubicBezTo>
                  <a:pt x="6477000" y="1153715"/>
                  <a:pt x="6461134" y="1169581"/>
                  <a:pt x="6441562" y="1169581"/>
                </a:cubicBez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372140" y="2711302"/>
            <a:ext cx="35442" cy="1169581"/>
          </a:xfrm>
          <a:custGeom>
            <a:avLst/>
            <a:gdLst/>
            <a:ahLst/>
            <a:cxnLst/>
            <a:rect l="l" t="t" r="r" b="b"/>
            <a:pathLst>
              <a:path w="35442" h="1169581">
                <a:moveTo>
                  <a:pt x="0" y="0"/>
                </a:moveTo>
                <a:lnTo>
                  <a:pt x="35442" y="0"/>
                </a:lnTo>
                <a:lnTo>
                  <a:pt x="35442" y="1169581"/>
                </a:ln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67070" y="2888512"/>
            <a:ext cx="496186" cy="496186"/>
          </a:xfrm>
          <a:custGeom>
            <a:avLst/>
            <a:gdLst/>
            <a:ahLst/>
            <a:cxnLst/>
            <a:rect l="l" t="t" r="r" b="b"/>
            <a:pathLst>
              <a:path w="496186" h="496186">
                <a:moveTo>
                  <a:pt x="248093" y="0"/>
                </a:moveTo>
                <a:lnTo>
                  <a:pt x="248093" y="0"/>
                </a:lnTo>
                <a:cubicBezTo>
                  <a:pt x="385111" y="0"/>
                  <a:pt x="496186" y="111075"/>
                  <a:pt x="496186" y="248093"/>
                </a:cubicBezTo>
                <a:lnTo>
                  <a:pt x="496186" y="248093"/>
                </a:lnTo>
                <a:cubicBezTo>
                  <a:pt x="496186" y="385111"/>
                  <a:pt x="385111" y="496186"/>
                  <a:pt x="248093" y="496186"/>
                </a:cubicBezTo>
                <a:lnTo>
                  <a:pt x="248093" y="496186"/>
                </a:lnTo>
                <a:cubicBezTo>
                  <a:pt x="111075" y="496186"/>
                  <a:pt x="0" y="385111"/>
                  <a:pt x="0" y="248093"/>
                </a:cubicBezTo>
                <a:lnTo>
                  <a:pt x="0" y="248093"/>
                </a:lnTo>
                <a:cubicBezTo>
                  <a:pt x="0" y="111075"/>
                  <a:pt x="111075" y="0"/>
                  <a:pt x="248093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13907" y="2888512"/>
            <a:ext cx="602512" cy="4961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4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05023" y="2888512"/>
            <a:ext cx="555551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Manual Analysis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05023" y="3207488"/>
            <a:ext cx="5537791" cy="460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4–8 hours per SRS document. Manual review is time-consuming, error-prone, and requires specialized expertise that many teams lack.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72140" y="4022651"/>
            <a:ext cx="6477000" cy="1169581"/>
          </a:xfrm>
          <a:custGeom>
            <a:avLst/>
            <a:gdLst/>
            <a:ahLst/>
            <a:cxnLst/>
            <a:rect l="l" t="t" r="r" b="b"/>
            <a:pathLst>
              <a:path w="6477000" h="1169581">
                <a:moveTo>
                  <a:pt x="0" y="0"/>
                </a:moveTo>
                <a:lnTo>
                  <a:pt x="6441562" y="0"/>
                </a:lnTo>
                <a:cubicBezTo>
                  <a:pt x="6461134" y="0"/>
                  <a:pt x="6477000" y="15866"/>
                  <a:pt x="6477000" y="35438"/>
                </a:cubicBezTo>
                <a:lnTo>
                  <a:pt x="6477000" y="1134143"/>
                </a:lnTo>
                <a:cubicBezTo>
                  <a:pt x="6477000" y="1153715"/>
                  <a:pt x="6461134" y="1169581"/>
                  <a:pt x="6441562" y="1169581"/>
                </a:cubicBez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72140" y="4022651"/>
            <a:ext cx="35442" cy="1169581"/>
          </a:xfrm>
          <a:custGeom>
            <a:avLst/>
            <a:gdLst/>
            <a:ahLst/>
            <a:cxnLst/>
            <a:rect l="l" t="t" r="r" b="b"/>
            <a:pathLst>
              <a:path w="35442" h="1169581">
                <a:moveTo>
                  <a:pt x="0" y="0"/>
                </a:moveTo>
                <a:lnTo>
                  <a:pt x="35442" y="0"/>
                </a:lnTo>
                <a:lnTo>
                  <a:pt x="35442" y="1169581"/>
                </a:ln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67070" y="4199860"/>
            <a:ext cx="496186" cy="496186"/>
          </a:xfrm>
          <a:custGeom>
            <a:avLst/>
            <a:gdLst/>
            <a:ahLst/>
            <a:cxnLst/>
            <a:rect l="l" t="t" r="r" b="b"/>
            <a:pathLst>
              <a:path w="496186" h="496186">
                <a:moveTo>
                  <a:pt x="248093" y="0"/>
                </a:moveTo>
                <a:lnTo>
                  <a:pt x="248093" y="0"/>
                </a:lnTo>
                <a:cubicBezTo>
                  <a:pt x="385111" y="0"/>
                  <a:pt x="496186" y="111075"/>
                  <a:pt x="496186" y="248093"/>
                </a:cubicBezTo>
                <a:lnTo>
                  <a:pt x="496186" y="248093"/>
                </a:lnTo>
                <a:cubicBezTo>
                  <a:pt x="496186" y="385111"/>
                  <a:pt x="385111" y="496186"/>
                  <a:pt x="248093" y="496186"/>
                </a:cubicBezTo>
                <a:lnTo>
                  <a:pt x="248093" y="496186"/>
                </a:lnTo>
                <a:cubicBezTo>
                  <a:pt x="111075" y="496186"/>
                  <a:pt x="0" y="385111"/>
                  <a:pt x="0" y="248093"/>
                </a:cubicBezTo>
                <a:lnTo>
                  <a:pt x="0" y="248093"/>
                </a:lnTo>
                <a:cubicBezTo>
                  <a:pt x="0" y="111075"/>
                  <a:pt x="111075" y="0"/>
                  <a:pt x="248093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13907" y="4199860"/>
            <a:ext cx="602512" cy="4961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4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05023" y="4199860"/>
            <a:ext cx="555551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Lack of Expertise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05023" y="4518837"/>
            <a:ext cx="5537791" cy="460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Small teams lack requirement engineers. Without dedicated RE professionals, critical aspects are overlooked, leading to incomplete specifications.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72140" y="5334000"/>
            <a:ext cx="6477000" cy="1169581"/>
          </a:xfrm>
          <a:custGeom>
            <a:avLst/>
            <a:gdLst/>
            <a:ahLst/>
            <a:cxnLst/>
            <a:rect l="l" t="t" r="r" b="b"/>
            <a:pathLst>
              <a:path w="6477000" h="1169581">
                <a:moveTo>
                  <a:pt x="0" y="0"/>
                </a:moveTo>
                <a:lnTo>
                  <a:pt x="6441562" y="0"/>
                </a:lnTo>
                <a:cubicBezTo>
                  <a:pt x="6461134" y="0"/>
                  <a:pt x="6477000" y="15866"/>
                  <a:pt x="6477000" y="35438"/>
                </a:cubicBezTo>
                <a:lnTo>
                  <a:pt x="6477000" y="1134143"/>
                </a:lnTo>
                <a:cubicBezTo>
                  <a:pt x="6477000" y="1153715"/>
                  <a:pt x="6461134" y="1169581"/>
                  <a:pt x="6441562" y="1169581"/>
                </a:cubicBez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72140" y="5334000"/>
            <a:ext cx="35442" cy="1169581"/>
          </a:xfrm>
          <a:custGeom>
            <a:avLst/>
            <a:gdLst/>
            <a:ahLst/>
            <a:cxnLst/>
            <a:rect l="l" t="t" r="r" b="b"/>
            <a:pathLst>
              <a:path w="35442" h="1169581">
                <a:moveTo>
                  <a:pt x="0" y="0"/>
                </a:moveTo>
                <a:lnTo>
                  <a:pt x="35442" y="0"/>
                </a:lnTo>
                <a:lnTo>
                  <a:pt x="35442" y="1169581"/>
                </a:lnTo>
                <a:lnTo>
                  <a:pt x="0" y="1169581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67070" y="5511209"/>
            <a:ext cx="496186" cy="496186"/>
          </a:xfrm>
          <a:custGeom>
            <a:avLst/>
            <a:gdLst/>
            <a:ahLst/>
            <a:cxnLst/>
            <a:rect l="l" t="t" r="r" b="b"/>
            <a:pathLst>
              <a:path w="496186" h="496186">
                <a:moveTo>
                  <a:pt x="248093" y="0"/>
                </a:moveTo>
                <a:lnTo>
                  <a:pt x="248093" y="0"/>
                </a:lnTo>
                <a:cubicBezTo>
                  <a:pt x="385111" y="0"/>
                  <a:pt x="496186" y="111075"/>
                  <a:pt x="496186" y="248093"/>
                </a:cubicBezTo>
                <a:lnTo>
                  <a:pt x="496186" y="248093"/>
                </a:lnTo>
                <a:cubicBezTo>
                  <a:pt x="496186" y="385111"/>
                  <a:pt x="385111" y="496186"/>
                  <a:pt x="248093" y="496186"/>
                </a:cubicBezTo>
                <a:lnTo>
                  <a:pt x="248093" y="496186"/>
                </a:lnTo>
                <a:cubicBezTo>
                  <a:pt x="111075" y="496186"/>
                  <a:pt x="0" y="385111"/>
                  <a:pt x="0" y="248093"/>
                </a:cubicBezTo>
                <a:lnTo>
                  <a:pt x="0" y="248093"/>
                </a:lnTo>
                <a:cubicBezTo>
                  <a:pt x="0" y="111075"/>
                  <a:pt x="111075" y="0"/>
                  <a:pt x="248093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13907" y="5511209"/>
            <a:ext cx="602512" cy="4961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4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05023" y="5511209"/>
            <a:ext cx="555551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Poor Communication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05023" y="5830186"/>
            <a:ext cx="5537791" cy="460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b="1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Product deviates from expectations. Miscommunication between stakeholders and developers results in deliverables that don't meet business needs.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068021" y="1209453"/>
            <a:ext cx="4766930" cy="5289698"/>
          </a:xfrm>
          <a:custGeom>
            <a:avLst/>
            <a:gdLst/>
            <a:ahLst/>
            <a:cxnLst/>
            <a:rect l="l" t="t" r="r" b="b"/>
            <a:pathLst>
              <a:path w="4766930" h="5289698">
                <a:moveTo>
                  <a:pt x="70884" y="0"/>
                </a:moveTo>
                <a:lnTo>
                  <a:pt x="4696046" y="0"/>
                </a:lnTo>
                <a:cubicBezTo>
                  <a:pt x="4735194" y="0"/>
                  <a:pt x="4766930" y="31736"/>
                  <a:pt x="4766930" y="70884"/>
                </a:cubicBezTo>
                <a:lnTo>
                  <a:pt x="4766930" y="5218813"/>
                </a:lnTo>
                <a:cubicBezTo>
                  <a:pt x="4766930" y="5257962"/>
                  <a:pt x="4735194" y="5289698"/>
                  <a:pt x="4696046" y="5289698"/>
                </a:cubicBezTo>
                <a:lnTo>
                  <a:pt x="70884" y="5289698"/>
                </a:lnTo>
                <a:cubicBezTo>
                  <a:pt x="31736" y="5289698"/>
                  <a:pt x="0" y="5257962"/>
                  <a:pt x="0" y="5218813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7311684" y="1461977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06326" y="212651"/>
                </a:moveTo>
                <a:cubicBezTo>
                  <a:pt x="165008" y="212651"/>
                  <a:pt x="212651" y="165008"/>
                  <a:pt x="212651" y="106326"/>
                </a:cubicBezTo>
                <a:cubicBezTo>
                  <a:pt x="212651" y="47643"/>
                  <a:pt x="165008" y="0"/>
                  <a:pt x="106326" y="0"/>
                </a:cubicBezTo>
                <a:cubicBezTo>
                  <a:pt x="47643" y="0"/>
                  <a:pt x="0" y="47643"/>
                  <a:pt x="0" y="106326"/>
                </a:cubicBezTo>
                <a:cubicBezTo>
                  <a:pt x="0" y="165008"/>
                  <a:pt x="47643" y="212651"/>
                  <a:pt x="106326" y="212651"/>
                </a:cubicBezTo>
                <a:close/>
                <a:moveTo>
                  <a:pt x="106326" y="56485"/>
                </a:moveTo>
                <a:cubicBezTo>
                  <a:pt x="111850" y="56485"/>
                  <a:pt x="116294" y="60930"/>
                  <a:pt x="116294" y="66453"/>
                </a:cubicBezTo>
                <a:lnTo>
                  <a:pt x="116294" y="112971"/>
                </a:lnTo>
                <a:cubicBezTo>
                  <a:pt x="116294" y="118495"/>
                  <a:pt x="111850" y="122939"/>
                  <a:pt x="106326" y="122939"/>
                </a:cubicBezTo>
                <a:cubicBezTo>
                  <a:pt x="100802" y="122939"/>
                  <a:pt x="96358" y="118495"/>
                  <a:pt x="96358" y="112971"/>
                </a:cubicBezTo>
                <a:lnTo>
                  <a:pt x="96358" y="66453"/>
                </a:lnTo>
                <a:cubicBezTo>
                  <a:pt x="96358" y="60930"/>
                  <a:pt x="100802" y="56485"/>
                  <a:pt x="106326" y="56485"/>
                </a:cubicBezTo>
                <a:close/>
                <a:moveTo>
                  <a:pt x="95236" y="146198"/>
                </a:moveTo>
                <a:cubicBezTo>
                  <a:pt x="94984" y="142081"/>
                  <a:pt x="97037" y="138165"/>
                  <a:pt x="100565" y="136031"/>
                </a:cubicBezTo>
                <a:cubicBezTo>
                  <a:pt x="104094" y="133896"/>
                  <a:pt x="108516" y="133896"/>
                  <a:pt x="112044" y="136031"/>
                </a:cubicBezTo>
                <a:cubicBezTo>
                  <a:pt x="115573" y="138165"/>
                  <a:pt x="117626" y="142081"/>
                  <a:pt x="117373" y="146198"/>
                </a:cubicBezTo>
                <a:cubicBezTo>
                  <a:pt x="117626" y="150314"/>
                  <a:pt x="115573" y="154230"/>
                  <a:pt x="112044" y="156365"/>
                </a:cubicBezTo>
                <a:cubicBezTo>
                  <a:pt x="108516" y="158499"/>
                  <a:pt x="104094" y="158499"/>
                  <a:pt x="100565" y="156365"/>
                </a:cubicBezTo>
                <a:cubicBezTo>
                  <a:pt x="97037" y="154230"/>
                  <a:pt x="94984" y="150314"/>
                  <a:pt x="95236" y="146198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550916" y="1426535"/>
            <a:ext cx="4173279" cy="2835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4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Real-World Example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289532" y="2869683"/>
            <a:ext cx="4323907" cy="903767"/>
          </a:xfrm>
          <a:custGeom>
            <a:avLst/>
            <a:gdLst/>
            <a:ahLst/>
            <a:cxnLst/>
            <a:rect l="l" t="t" r="r" b="b"/>
            <a:pathLst>
              <a:path w="4323907" h="903767">
                <a:moveTo>
                  <a:pt x="70882" y="0"/>
                </a:moveTo>
                <a:lnTo>
                  <a:pt x="4253024" y="0"/>
                </a:lnTo>
                <a:cubicBezTo>
                  <a:pt x="4292172" y="0"/>
                  <a:pt x="4323907" y="31735"/>
                  <a:pt x="4323907" y="70882"/>
                </a:cubicBezTo>
                <a:lnTo>
                  <a:pt x="4323907" y="832885"/>
                </a:lnTo>
                <a:cubicBezTo>
                  <a:pt x="4323907" y="872032"/>
                  <a:pt x="4292172" y="903767"/>
                  <a:pt x="4253024" y="903767"/>
                </a:cubicBezTo>
                <a:lnTo>
                  <a:pt x="70882" y="903767"/>
                </a:lnTo>
                <a:cubicBezTo>
                  <a:pt x="31735" y="903767"/>
                  <a:pt x="0" y="872032"/>
                  <a:pt x="0" y="832885"/>
                </a:cubicBezTo>
                <a:lnTo>
                  <a:pt x="0" y="70882"/>
                </a:lnTo>
                <a:cubicBezTo>
                  <a:pt x="0" y="31761"/>
                  <a:pt x="31761" y="0"/>
                  <a:pt x="70882" y="0"/>
                </a:cubicBezTo>
                <a:close/>
              </a:path>
            </a:pathLst>
          </a:custGeom>
          <a:solidFill>
            <a:srgbClr val="1A1D21"/>
          </a:solidFill>
          <a:ln w="12700">
            <a:solidFill>
              <a:srgbClr val="6B7A8F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7471172" y="3051323"/>
            <a:ext cx="403151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Ambiguous Requirement: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471172" y="3334858"/>
            <a:ext cx="4040372" cy="2569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56" dirty="0">
                <a:solidFill>
                  <a:srgbClr val="E0E2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"App should be fast and user-friendly."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320544" y="4028189"/>
            <a:ext cx="106326" cy="141767"/>
          </a:xfrm>
          <a:custGeom>
            <a:avLst/>
            <a:gdLst/>
            <a:ahLst/>
            <a:cxnLst/>
            <a:rect l="l" t="t" r="r" b="b"/>
            <a:pathLst>
              <a:path w="106326" h="141767">
                <a:moveTo>
                  <a:pt x="15257" y="20324"/>
                </a:moveTo>
                <a:cubicBezTo>
                  <a:pt x="11795" y="16863"/>
                  <a:pt x="6175" y="16863"/>
                  <a:pt x="2714" y="20324"/>
                </a:cubicBezTo>
                <a:cubicBezTo>
                  <a:pt x="-748" y="23785"/>
                  <a:pt x="-748" y="29406"/>
                  <a:pt x="2714" y="32867"/>
                </a:cubicBezTo>
                <a:lnTo>
                  <a:pt x="40758" y="70884"/>
                </a:lnTo>
                <a:lnTo>
                  <a:pt x="2741" y="108928"/>
                </a:lnTo>
                <a:cubicBezTo>
                  <a:pt x="-720" y="112389"/>
                  <a:pt x="-720" y="118010"/>
                  <a:pt x="2741" y="121471"/>
                </a:cubicBezTo>
                <a:cubicBezTo>
                  <a:pt x="6202" y="124933"/>
                  <a:pt x="11823" y="124933"/>
                  <a:pt x="15284" y="121471"/>
                </a:cubicBezTo>
                <a:lnTo>
                  <a:pt x="53301" y="83427"/>
                </a:lnTo>
                <a:lnTo>
                  <a:pt x="91346" y="121444"/>
                </a:lnTo>
                <a:cubicBezTo>
                  <a:pt x="94807" y="124905"/>
                  <a:pt x="100428" y="124905"/>
                  <a:pt x="103889" y="121444"/>
                </a:cubicBezTo>
                <a:cubicBezTo>
                  <a:pt x="107350" y="117983"/>
                  <a:pt x="107350" y="112362"/>
                  <a:pt x="103889" y="108901"/>
                </a:cubicBezTo>
                <a:lnTo>
                  <a:pt x="65844" y="70884"/>
                </a:lnTo>
                <a:lnTo>
                  <a:pt x="103861" y="32839"/>
                </a:lnTo>
                <a:cubicBezTo>
                  <a:pt x="107322" y="29378"/>
                  <a:pt x="107322" y="23757"/>
                  <a:pt x="103861" y="20296"/>
                </a:cubicBezTo>
                <a:cubicBezTo>
                  <a:pt x="100400" y="16835"/>
                  <a:pt x="94779" y="16835"/>
                  <a:pt x="91318" y="20296"/>
                </a:cubicBezTo>
                <a:lnTo>
                  <a:pt x="53301" y="58341"/>
                </a:lnTo>
                <a:lnTo>
                  <a:pt x="15257" y="20324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568637" y="3992747"/>
            <a:ext cx="2410047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 measurable - What defines "fast"?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320544" y="4382608"/>
            <a:ext cx="106326" cy="141767"/>
          </a:xfrm>
          <a:custGeom>
            <a:avLst/>
            <a:gdLst/>
            <a:ahLst/>
            <a:cxnLst/>
            <a:rect l="l" t="t" r="r" b="b"/>
            <a:pathLst>
              <a:path w="106326" h="141767">
                <a:moveTo>
                  <a:pt x="15257" y="20324"/>
                </a:moveTo>
                <a:cubicBezTo>
                  <a:pt x="11795" y="16863"/>
                  <a:pt x="6175" y="16863"/>
                  <a:pt x="2714" y="20324"/>
                </a:cubicBezTo>
                <a:cubicBezTo>
                  <a:pt x="-748" y="23785"/>
                  <a:pt x="-748" y="29406"/>
                  <a:pt x="2714" y="32867"/>
                </a:cubicBezTo>
                <a:lnTo>
                  <a:pt x="40758" y="70884"/>
                </a:lnTo>
                <a:lnTo>
                  <a:pt x="2741" y="108928"/>
                </a:lnTo>
                <a:cubicBezTo>
                  <a:pt x="-720" y="112389"/>
                  <a:pt x="-720" y="118010"/>
                  <a:pt x="2741" y="121471"/>
                </a:cubicBezTo>
                <a:cubicBezTo>
                  <a:pt x="6202" y="124933"/>
                  <a:pt x="11823" y="124933"/>
                  <a:pt x="15284" y="121471"/>
                </a:cubicBezTo>
                <a:lnTo>
                  <a:pt x="53301" y="83427"/>
                </a:lnTo>
                <a:lnTo>
                  <a:pt x="91346" y="121444"/>
                </a:lnTo>
                <a:cubicBezTo>
                  <a:pt x="94807" y="124905"/>
                  <a:pt x="100428" y="124905"/>
                  <a:pt x="103889" y="121444"/>
                </a:cubicBezTo>
                <a:cubicBezTo>
                  <a:pt x="107350" y="117983"/>
                  <a:pt x="107350" y="112362"/>
                  <a:pt x="103889" y="108901"/>
                </a:cubicBezTo>
                <a:lnTo>
                  <a:pt x="65844" y="70884"/>
                </a:lnTo>
                <a:lnTo>
                  <a:pt x="103861" y="32839"/>
                </a:lnTo>
                <a:cubicBezTo>
                  <a:pt x="107322" y="29378"/>
                  <a:pt x="107322" y="23757"/>
                  <a:pt x="103861" y="20296"/>
                </a:cubicBezTo>
                <a:cubicBezTo>
                  <a:pt x="100400" y="16835"/>
                  <a:pt x="94779" y="16835"/>
                  <a:pt x="91318" y="20296"/>
                </a:cubicBezTo>
                <a:lnTo>
                  <a:pt x="53301" y="58341"/>
                </a:lnTo>
                <a:lnTo>
                  <a:pt x="15257" y="20324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568637" y="4347166"/>
            <a:ext cx="310116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Subjective criteria - "User-friendly" varies by user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320544" y="4737026"/>
            <a:ext cx="106326" cy="141767"/>
          </a:xfrm>
          <a:custGeom>
            <a:avLst/>
            <a:gdLst/>
            <a:ahLst/>
            <a:cxnLst/>
            <a:rect l="l" t="t" r="r" b="b"/>
            <a:pathLst>
              <a:path w="106326" h="141767">
                <a:moveTo>
                  <a:pt x="15257" y="20324"/>
                </a:moveTo>
                <a:cubicBezTo>
                  <a:pt x="11795" y="16863"/>
                  <a:pt x="6175" y="16863"/>
                  <a:pt x="2714" y="20324"/>
                </a:cubicBezTo>
                <a:cubicBezTo>
                  <a:pt x="-748" y="23785"/>
                  <a:pt x="-748" y="29406"/>
                  <a:pt x="2714" y="32867"/>
                </a:cubicBezTo>
                <a:lnTo>
                  <a:pt x="40758" y="70884"/>
                </a:lnTo>
                <a:lnTo>
                  <a:pt x="2741" y="108928"/>
                </a:lnTo>
                <a:cubicBezTo>
                  <a:pt x="-720" y="112389"/>
                  <a:pt x="-720" y="118010"/>
                  <a:pt x="2741" y="121471"/>
                </a:cubicBezTo>
                <a:cubicBezTo>
                  <a:pt x="6202" y="124933"/>
                  <a:pt x="11823" y="124933"/>
                  <a:pt x="15284" y="121471"/>
                </a:cubicBezTo>
                <a:lnTo>
                  <a:pt x="53301" y="83427"/>
                </a:lnTo>
                <a:lnTo>
                  <a:pt x="91346" y="121444"/>
                </a:lnTo>
                <a:cubicBezTo>
                  <a:pt x="94807" y="124905"/>
                  <a:pt x="100428" y="124905"/>
                  <a:pt x="103889" y="121444"/>
                </a:cubicBezTo>
                <a:cubicBezTo>
                  <a:pt x="107350" y="117983"/>
                  <a:pt x="107350" y="112362"/>
                  <a:pt x="103889" y="108901"/>
                </a:cubicBezTo>
                <a:lnTo>
                  <a:pt x="65844" y="70884"/>
                </a:lnTo>
                <a:lnTo>
                  <a:pt x="103861" y="32839"/>
                </a:lnTo>
                <a:cubicBezTo>
                  <a:pt x="107322" y="29378"/>
                  <a:pt x="107322" y="23757"/>
                  <a:pt x="103861" y="20296"/>
                </a:cubicBezTo>
                <a:cubicBezTo>
                  <a:pt x="100400" y="16835"/>
                  <a:pt x="94779" y="16835"/>
                  <a:pt x="91318" y="20296"/>
                </a:cubicBezTo>
                <a:lnTo>
                  <a:pt x="53301" y="58341"/>
                </a:lnTo>
                <a:lnTo>
                  <a:pt x="15257" y="20324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568637" y="4701584"/>
            <a:ext cx="215309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performance metrics specified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320544" y="5091445"/>
            <a:ext cx="106326" cy="141767"/>
          </a:xfrm>
          <a:custGeom>
            <a:avLst/>
            <a:gdLst/>
            <a:ahLst/>
            <a:cxnLst/>
            <a:rect l="l" t="t" r="r" b="b"/>
            <a:pathLst>
              <a:path w="106326" h="141767">
                <a:moveTo>
                  <a:pt x="15257" y="20324"/>
                </a:moveTo>
                <a:cubicBezTo>
                  <a:pt x="11795" y="16863"/>
                  <a:pt x="6175" y="16863"/>
                  <a:pt x="2714" y="20324"/>
                </a:cubicBezTo>
                <a:cubicBezTo>
                  <a:pt x="-748" y="23785"/>
                  <a:pt x="-748" y="29406"/>
                  <a:pt x="2714" y="32867"/>
                </a:cubicBezTo>
                <a:lnTo>
                  <a:pt x="40758" y="70884"/>
                </a:lnTo>
                <a:lnTo>
                  <a:pt x="2741" y="108928"/>
                </a:lnTo>
                <a:cubicBezTo>
                  <a:pt x="-720" y="112389"/>
                  <a:pt x="-720" y="118010"/>
                  <a:pt x="2741" y="121471"/>
                </a:cubicBezTo>
                <a:cubicBezTo>
                  <a:pt x="6202" y="124933"/>
                  <a:pt x="11823" y="124933"/>
                  <a:pt x="15284" y="121471"/>
                </a:cubicBezTo>
                <a:lnTo>
                  <a:pt x="53301" y="83427"/>
                </a:lnTo>
                <a:lnTo>
                  <a:pt x="91346" y="121444"/>
                </a:lnTo>
                <a:cubicBezTo>
                  <a:pt x="94807" y="124905"/>
                  <a:pt x="100428" y="124905"/>
                  <a:pt x="103889" y="121444"/>
                </a:cubicBezTo>
                <a:cubicBezTo>
                  <a:pt x="107350" y="117983"/>
                  <a:pt x="107350" y="112362"/>
                  <a:pt x="103889" y="108901"/>
                </a:cubicBezTo>
                <a:lnTo>
                  <a:pt x="65844" y="70884"/>
                </a:lnTo>
                <a:lnTo>
                  <a:pt x="103861" y="32839"/>
                </a:lnTo>
                <a:cubicBezTo>
                  <a:pt x="107322" y="29378"/>
                  <a:pt x="107322" y="23757"/>
                  <a:pt x="103861" y="20296"/>
                </a:cubicBezTo>
                <a:cubicBezTo>
                  <a:pt x="100400" y="16835"/>
                  <a:pt x="94779" y="16835"/>
                  <a:pt x="91318" y="20296"/>
                </a:cubicBezTo>
                <a:lnTo>
                  <a:pt x="53301" y="58341"/>
                </a:lnTo>
                <a:lnTo>
                  <a:pt x="15257" y="20324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568637" y="5056003"/>
            <a:ext cx="272016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context - Target devices, user roles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artiba.org/6e9835bfb8159606491618c5a1d6cb814b99561e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111" b="11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5763" y="2096691"/>
            <a:ext cx="1323975" cy="390525"/>
          </a:xfrm>
          <a:custGeom>
            <a:avLst/>
            <a:gdLst/>
            <a:ahLst/>
            <a:cxnLst/>
            <a:rect l="l" t="t" r="r" b="b"/>
            <a:pathLst>
              <a:path w="1323975" h="390525">
                <a:moveTo>
                  <a:pt x="38100" y="0"/>
                </a:moveTo>
                <a:lnTo>
                  <a:pt x="1285875" y="0"/>
                </a:lnTo>
                <a:cubicBezTo>
                  <a:pt x="1306917" y="0"/>
                  <a:pt x="1323975" y="17058"/>
                  <a:pt x="1323975" y="38100"/>
                </a:cubicBezTo>
                <a:lnTo>
                  <a:pt x="1323975" y="352425"/>
                </a:lnTo>
                <a:cubicBezTo>
                  <a:pt x="1323975" y="373467"/>
                  <a:pt x="1306917" y="390525"/>
                  <a:pt x="1285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D8C">
              <a:alpha val="30196"/>
            </a:srgbClr>
          </a:solidFill>
          <a:ln w="12700">
            <a:solidFill>
              <a:srgbClr val="4A6D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42925" y="2177653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72057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06428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ReqMind AI - Transforming Chaos into Clarity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2797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3701" y="373701"/>
            <a:ext cx="11519338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kern="0" spc="118" dirty="0">
                <a:solidFill>
                  <a:srgbClr val="4A6D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PROPOSED SOLUTION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3701" y="672662"/>
            <a:ext cx="11612763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8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Capabilities: Seven Pillars of Intelligence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8372" y="1200515"/>
            <a:ext cx="3708984" cy="1989959"/>
          </a:xfrm>
          <a:custGeom>
            <a:avLst/>
            <a:gdLst/>
            <a:ahLst/>
            <a:cxnLst/>
            <a:rect l="l" t="t" r="r" b="b"/>
            <a:pathLst>
              <a:path w="3708984" h="1989959">
                <a:moveTo>
                  <a:pt x="74743" y="0"/>
                </a:moveTo>
                <a:lnTo>
                  <a:pt x="3634241" y="0"/>
                </a:lnTo>
                <a:cubicBezTo>
                  <a:pt x="3675520" y="0"/>
                  <a:pt x="3708984" y="33464"/>
                  <a:pt x="3708984" y="74743"/>
                </a:cubicBezTo>
                <a:lnTo>
                  <a:pt x="3708984" y="1915216"/>
                </a:lnTo>
                <a:cubicBezTo>
                  <a:pt x="3708984" y="1956495"/>
                  <a:pt x="3675520" y="1989959"/>
                  <a:pt x="3634241" y="1989959"/>
                </a:cubicBezTo>
                <a:lnTo>
                  <a:pt x="74743" y="1989959"/>
                </a:lnTo>
                <a:cubicBezTo>
                  <a:pt x="33464" y="1989959"/>
                  <a:pt x="0" y="1956495"/>
                  <a:pt x="0" y="1915216"/>
                </a:cubicBezTo>
                <a:lnTo>
                  <a:pt x="0" y="74743"/>
                </a:lnTo>
                <a:cubicBezTo>
                  <a:pt x="0" y="33464"/>
                  <a:pt x="33464" y="0"/>
                  <a:pt x="74743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569894" y="1429407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77333" y="1560202"/>
            <a:ext cx="233563" cy="186851"/>
          </a:xfrm>
          <a:custGeom>
            <a:avLst/>
            <a:gdLst/>
            <a:ahLst/>
            <a:cxnLst/>
            <a:rect l="l" t="t" r="r" b="b"/>
            <a:pathLst>
              <a:path w="233563" h="186851">
                <a:moveTo>
                  <a:pt x="151780" y="76820"/>
                </a:moveTo>
                <a:cubicBezTo>
                  <a:pt x="156232" y="75616"/>
                  <a:pt x="160903" y="77733"/>
                  <a:pt x="162910" y="81857"/>
                </a:cubicBezTo>
                <a:lnTo>
                  <a:pt x="169698" y="95578"/>
                </a:lnTo>
                <a:cubicBezTo>
                  <a:pt x="173457" y="96089"/>
                  <a:pt x="177143" y="97111"/>
                  <a:pt x="180610" y="98534"/>
                </a:cubicBezTo>
                <a:lnTo>
                  <a:pt x="193383" y="90031"/>
                </a:lnTo>
                <a:cubicBezTo>
                  <a:pt x="197215" y="87477"/>
                  <a:pt x="202288" y="87988"/>
                  <a:pt x="205536" y="91236"/>
                </a:cubicBezTo>
                <a:lnTo>
                  <a:pt x="212543" y="98243"/>
                </a:lnTo>
                <a:cubicBezTo>
                  <a:pt x="215791" y="101491"/>
                  <a:pt x="216301" y="106600"/>
                  <a:pt x="213747" y="110395"/>
                </a:cubicBezTo>
                <a:lnTo>
                  <a:pt x="205244" y="123132"/>
                </a:lnTo>
                <a:cubicBezTo>
                  <a:pt x="205937" y="124847"/>
                  <a:pt x="206557" y="126635"/>
                  <a:pt x="207068" y="128496"/>
                </a:cubicBezTo>
                <a:cubicBezTo>
                  <a:pt x="207579" y="130357"/>
                  <a:pt x="207908" y="132182"/>
                  <a:pt x="208163" y="134043"/>
                </a:cubicBezTo>
                <a:lnTo>
                  <a:pt x="221922" y="140831"/>
                </a:lnTo>
                <a:cubicBezTo>
                  <a:pt x="226045" y="142875"/>
                  <a:pt x="228162" y="147546"/>
                  <a:pt x="226958" y="151962"/>
                </a:cubicBezTo>
                <a:lnTo>
                  <a:pt x="224403" y="161524"/>
                </a:lnTo>
                <a:cubicBezTo>
                  <a:pt x="223199" y="165939"/>
                  <a:pt x="219075" y="168932"/>
                  <a:pt x="214477" y="168640"/>
                </a:cubicBezTo>
                <a:lnTo>
                  <a:pt x="199149" y="167655"/>
                </a:lnTo>
                <a:cubicBezTo>
                  <a:pt x="196850" y="170611"/>
                  <a:pt x="194186" y="173348"/>
                  <a:pt x="191157" y="175683"/>
                </a:cubicBezTo>
                <a:lnTo>
                  <a:pt x="192142" y="190974"/>
                </a:lnTo>
                <a:cubicBezTo>
                  <a:pt x="192434" y="195573"/>
                  <a:pt x="189442" y="199733"/>
                  <a:pt x="185026" y="200901"/>
                </a:cubicBezTo>
                <a:lnTo>
                  <a:pt x="175464" y="203455"/>
                </a:lnTo>
                <a:cubicBezTo>
                  <a:pt x="171012" y="204660"/>
                  <a:pt x="166377" y="202543"/>
                  <a:pt x="164334" y="198419"/>
                </a:cubicBezTo>
                <a:lnTo>
                  <a:pt x="157546" y="184697"/>
                </a:lnTo>
                <a:cubicBezTo>
                  <a:pt x="153787" y="184186"/>
                  <a:pt x="150101" y="183165"/>
                  <a:pt x="146634" y="181741"/>
                </a:cubicBezTo>
                <a:lnTo>
                  <a:pt x="133861" y="190245"/>
                </a:lnTo>
                <a:cubicBezTo>
                  <a:pt x="130029" y="192799"/>
                  <a:pt x="124956" y="192288"/>
                  <a:pt x="121708" y="189040"/>
                </a:cubicBezTo>
                <a:lnTo>
                  <a:pt x="114701" y="182033"/>
                </a:lnTo>
                <a:cubicBezTo>
                  <a:pt x="111453" y="178785"/>
                  <a:pt x="110943" y="173713"/>
                  <a:pt x="113497" y="169881"/>
                </a:cubicBezTo>
                <a:lnTo>
                  <a:pt x="122000" y="157108"/>
                </a:lnTo>
                <a:cubicBezTo>
                  <a:pt x="121307" y="155393"/>
                  <a:pt x="120686" y="153604"/>
                  <a:pt x="120176" y="151743"/>
                </a:cubicBezTo>
                <a:cubicBezTo>
                  <a:pt x="119665" y="149882"/>
                  <a:pt x="119336" y="148021"/>
                  <a:pt x="119081" y="146196"/>
                </a:cubicBezTo>
                <a:lnTo>
                  <a:pt x="105322" y="139408"/>
                </a:lnTo>
                <a:cubicBezTo>
                  <a:pt x="101199" y="137364"/>
                  <a:pt x="99118" y="132693"/>
                  <a:pt x="100286" y="128277"/>
                </a:cubicBezTo>
                <a:lnTo>
                  <a:pt x="102841" y="118716"/>
                </a:lnTo>
                <a:cubicBezTo>
                  <a:pt x="104045" y="114300"/>
                  <a:pt x="108169" y="111307"/>
                  <a:pt x="112767" y="111599"/>
                </a:cubicBezTo>
                <a:lnTo>
                  <a:pt x="128058" y="112585"/>
                </a:lnTo>
                <a:cubicBezTo>
                  <a:pt x="130357" y="109629"/>
                  <a:pt x="133022" y="106892"/>
                  <a:pt x="136051" y="104556"/>
                </a:cubicBezTo>
                <a:lnTo>
                  <a:pt x="135065" y="89301"/>
                </a:lnTo>
                <a:cubicBezTo>
                  <a:pt x="134773" y="84703"/>
                  <a:pt x="137766" y="80543"/>
                  <a:pt x="142182" y="79375"/>
                </a:cubicBezTo>
                <a:lnTo>
                  <a:pt x="151743" y="76820"/>
                </a:lnTo>
                <a:close/>
                <a:moveTo>
                  <a:pt x="163640" y="124080"/>
                </a:moveTo>
                <a:cubicBezTo>
                  <a:pt x="154778" y="124091"/>
                  <a:pt x="147591" y="131294"/>
                  <a:pt x="147601" y="140156"/>
                </a:cubicBezTo>
                <a:cubicBezTo>
                  <a:pt x="147611" y="149019"/>
                  <a:pt x="154814" y="156205"/>
                  <a:pt x="163677" y="156195"/>
                </a:cubicBezTo>
                <a:cubicBezTo>
                  <a:pt x="172539" y="156185"/>
                  <a:pt x="179726" y="148982"/>
                  <a:pt x="179716" y="140120"/>
                </a:cubicBezTo>
                <a:cubicBezTo>
                  <a:pt x="179706" y="131257"/>
                  <a:pt x="172503" y="124070"/>
                  <a:pt x="163640" y="124080"/>
                </a:cubicBezTo>
                <a:close/>
                <a:moveTo>
                  <a:pt x="82076" y="-16605"/>
                </a:moveTo>
                <a:lnTo>
                  <a:pt x="91637" y="-14050"/>
                </a:lnTo>
                <a:cubicBezTo>
                  <a:pt x="96053" y="-12846"/>
                  <a:pt x="99045" y="-8686"/>
                  <a:pt x="98753" y="-4124"/>
                </a:cubicBezTo>
                <a:lnTo>
                  <a:pt x="97768" y="11131"/>
                </a:lnTo>
                <a:cubicBezTo>
                  <a:pt x="100797" y="13466"/>
                  <a:pt x="103461" y="16167"/>
                  <a:pt x="105760" y="19159"/>
                </a:cubicBezTo>
                <a:lnTo>
                  <a:pt x="121088" y="18174"/>
                </a:lnTo>
                <a:cubicBezTo>
                  <a:pt x="125650" y="17882"/>
                  <a:pt x="129810" y="20875"/>
                  <a:pt x="131014" y="25291"/>
                </a:cubicBezTo>
                <a:lnTo>
                  <a:pt x="133569" y="34852"/>
                </a:lnTo>
                <a:cubicBezTo>
                  <a:pt x="134737" y="39268"/>
                  <a:pt x="132657" y="43939"/>
                  <a:pt x="128533" y="45983"/>
                </a:cubicBezTo>
                <a:lnTo>
                  <a:pt x="114774" y="52771"/>
                </a:lnTo>
                <a:cubicBezTo>
                  <a:pt x="114519" y="54632"/>
                  <a:pt x="114154" y="56493"/>
                  <a:pt x="113680" y="58318"/>
                </a:cubicBezTo>
                <a:cubicBezTo>
                  <a:pt x="113205" y="60143"/>
                  <a:pt x="112548" y="61967"/>
                  <a:pt x="111855" y="63682"/>
                </a:cubicBezTo>
                <a:lnTo>
                  <a:pt x="120358" y="76455"/>
                </a:lnTo>
                <a:cubicBezTo>
                  <a:pt x="122913" y="80287"/>
                  <a:pt x="122402" y="85360"/>
                  <a:pt x="119154" y="88608"/>
                </a:cubicBezTo>
                <a:lnTo>
                  <a:pt x="112147" y="95615"/>
                </a:lnTo>
                <a:cubicBezTo>
                  <a:pt x="108899" y="98863"/>
                  <a:pt x="103826" y="99374"/>
                  <a:pt x="99994" y="96819"/>
                </a:cubicBezTo>
                <a:lnTo>
                  <a:pt x="87221" y="88316"/>
                </a:lnTo>
                <a:cubicBezTo>
                  <a:pt x="83754" y="89739"/>
                  <a:pt x="80068" y="90761"/>
                  <a:pt x="76309" y="91272"/>
                </a:cubicBezTo>
                <a:lnTo>
                  <a:pt x="69522" y="104994"/>
                </a:lnTo>
                <a:cubicBezTo>
                  <a:pt x="67478" y="109118"/>
                  <a:pt x="62807" y="111198"/>
                  <a:pt x="58391" y="110030"/>
                </a:cubicBezTo>
                <a:lnTo>
                  <a:pt x="48829" y="107476"/>
                </a:lnTo>
                <a:cubicBezTo>
                  <a:pt x="44377" y="106271"/>
                  <a:pt x="41421" y="102111"/>
                  <a:pt x="41713" y="97549"/>
                </a:cubicBezTo>
                <a:lnTo>
                  <a:pt x="42698" y="82258"/>
                </a:lnTo>
                <a:cubicBezTo>
                  <a:pt x="39669" y="79922"/>
                  <a:pt x="37005" y="77222"/>
                  <a:pt x="34706" y="74229"/>
                </a:cubicBezTo>
                <a:lnTo>
                  <a:pt x="19378" y="75215"/>
                </a:lnTo>
                <a:cubicBezTo>
                  <a:pt x="14817" y="75507"/>
                  <a:pt x="10656" y="72514"/>
                  <a:pt x="9452" y="68098"/>
                </a:cubicBezTo>
                <a:lnTo>
                  <a:pt x="6897" y="58537"/>
                </a:lnTo>
                <a:cubicBezTo>
                  <a:pt x="5730" y="54121"/>
                  <a:pt x="7810" y="49450"/>
                  <a:pt x="11934" y="47406"/>
                </a:cubicBezTo>
                <a:lnTo>
                  <a:pt x="25692" y="40618"/>
                </a:lnTo>
                <a:cubicBezTo>
                  <a:pt x="25947" y="38757"/>
                  <a:pt x="26312" y="36932"/>
                  <a:pt x="26787" y="35071"/>
                </a:cubicBezTo>
                <a:cubicBezTo>
                  <a:pt x="27298" y="33210"/>
                  <a:pt x="27882" y="31422"/>
                  <a:pt x="28611" y="29706"/>
                </a:cubicBezTo>
                <a:lnTo>
                  <a:pt x="20108" y="16970"/>
                </a:lnTo>
                <a:cubicBezTo>
                  <a:pt x="17554" y="13138"/>
                  <a:pt x="18065" y="8065"/>
                  <a:pt x="21313" y="4817"/>
                </a:cubicBezTo>
                <a:lnTo>
                  <a:pt x="28320" y="-2190"/>
                </a:lnTo>
                <a:cubicBezTo>
                  <a:pt x="31568" y="-5438"/>
                  <a:pt x="36640" y="-5949"/>
                  <a:pt x="40472" y="-3394"/>
                </a:cubicBezTo>
                <a:lnTo>
                  <a:pt x="53245" y="5109"/>
                </a:lnTo>
                <a:cubicBezTo>
                  <a:pt x="56712" y="3686"/>
                  <a:pt x="60398" y="2664"/>
                  <a:pt x="64157" y="2153"/>
                </a:cubicBezTo>
                <a:lnTo>
                  <a:pt x="70945" y="-11569"/>
                </a:lnTo>
                <a:cubicBezTo>
                  <a:pt x="72989" y="-15693"/>
                  <a:pt x="77623" y="-17773"/>
                  <a:pt x="82076" y="-16605"/>
                </a:cubicBezTo>
                <a:close/>
                <a:moveTo>
                  <a:pt x="70215" y="30655"/>
                </a:moveTo>
                <a:cubicBezTo>
                  <a:pt x="61353" y="30655"/>
                  <a:pt x="54157" y="37850"/>
                  <a:pt x="54157" y="46713"/>
                </a:cubicBezTo>
                <a:cubicBezTo>
                  <a:pt x="54157" y="55575"/>
                  <a:pt x="61353" y="62770"/>
                  <a:pt x="70215" y="62770"/>
                </a:cubicBezTo>
                <a:cubicBezTo>
                  <a:pt x="79077" y="62770"/>
                  <a:pt x="86272" y="55575"/>
                  <a:pt x="86272" y="46713"/>
                </a:cubicBezTo>
                <a:cubicBezTo>
                  <a:pt x="86272" y="37850"/>
                  <a:pt x="79077" y="30655"/>
                  <a:pt x="70215" y="3065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30446" y="1392037"/>
            <a:ext cx="2858814" cy="52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Functional Requirement Extraction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69894" y="2027329"/>
            <a:ext cx="3400680" cy="97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Automatically identifies and categorizes functional requirements specifying what the system should do, including user actions, system behaviors, and feature specifications.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42676" y="1200515"/>
            <a:ext cx="3708984" cy="1989959"/>
          </a:xfrm>
          <a:custGeom>
            <a:avLst/>
            <a:gdLst/>
            <a:ahLst/>
            <a:cxnLst/>
            <a:rect l="l" t="t" r="r" b="b"/>
            <a:pathLst>
              <a:path w="3708984" h="1989959">
                <a:moveTo>
                  <a:pt x="74743" y="0"/>
                </a:moveTo>
                <a:lnTo>
                  <a:pt x="3634241" y="0"/>
                </a:lnTo>
                <a:cubicBezTo>
                  <a:pt x="3675520" y="0"/>
                  <a:pt x="3708984" y="33464"/>
                  <a:pt x="3708984" y="74743"/>
                </a:cubicBezTo>
                <a:lnTo>
                  <a:pt x="3708984" y="1915216"/>
                </a:lnTo>
                <a:cubicBezTo>
                  <a:pt x="3708984" y="1956495"/>
                  <a:pt x="3675520" y="1989959"/>
                  <a:pt x="3634241" y="1989959"/>
                </a:cubicBezTo>
                <a:lnTo>
                  <a:pt x="74743" y="1989959"/>
                </a:lnTo>
                <a:cubicBezTo>
                  <a:pt x="33464" y="1989959"/>
                  <a:pt x="0" y="1956495"/>
                  <a:pt x="0" y="1915216"/>
                </a:cubicBezTo>
                <a:lnTo>
                  <a:pt x="0" y="74743"/>
                </a:lnTo>
                <a:cubicBezTo>
                  <a:pt x="0" y="33464"/>
                  <a:pt x="33464" y="0"/>
                  <a:pt x="74743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434198" y="1429407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564993" y="1560202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0" y="93425"/>
                </a:moveTo>
                <a:cubicBezTo>
                  <a:pt x="0" y="41862"/>
                  <a:pt x="41862" y="0"/>
                  <a:pt x="93425" y="0"/>
                </a:cubicBezTo>
                <a:cubicBezTo>
                  <a:pt x="144988" y="0"/>
                  <a:pt x="186851" y="41862"/>
                  <a:pt x="186851" y="93425"/>
                </a:cubicBezTo>
                <a:cubicBezTo>
                  <a:pt x="186851" y="144988"/>
                  <a:pt x="144988" y="186851"/>
                  <a:pt x="93425" y="186851"/>
                </a:cubicBezTo>
                <a:cubicBezTo>
                  <a:pt x="41862" y="186851"/>
                  <a:pt x="0" y="144988"/>
                  <a:pt x="0" y="93425"/>
                </a:cubicBezTo>
                <a:close/>
                <a:moveTo>
                  <a:pt x="105103" y="35034"/>
                </a:moveTo>
                <a:cubicBezTo>
                  <a:pt x="105103" y="28589"/>
                  <a:pt x="99871" y="23356"/>
                  <a:pt x="93425" y="23356"/>
                </a:cubicBezTo>
                <a:cubicBezTo>
                  <a:pt x="86980" y="23356"/>
                  <a:pt x="81747" y="28589"/>
                  <a:pt x="81747" y="35034"/>
                </a:cubicBezTo>
                <a:cubicBezTo>
                  <a:pt x="81747" y="41480"/>
                  <a:pt x="86980" y="46713"/>
                  <a:pt x="93425" y="46713"/>
                </a:cubicBezTo>
                <a:cubicBezTo>
                  <a:pt x="99871" y="46713"/>
                  <a:pt x="105103" y="41480"/>
                  <a:pt x="105103" y="35034"/>
                </a:cubicBezTo>
                <a:close/>
                <a:moveTo>
                  <a:pt x="93425" y="151816"/>
                </a:moveTo>
                <a:cubicBezTo>
                  <a:pt x="106308" y="151816"/>
                  <a:pt x="116782" y="141342"/>
                  <a:pt x="116782" y="128460"/>
                </a:cubicBezTo>
                <a:cubicBezTo>
                  <a:pt x="116782" y="122548"/>
                  <a:pt x="114592" y="117110"/>
                  <a:pt x="110943" y="113023"/>
                </a:cubicBezTo>
                <a:lnTo>
                  <a:pt x="136306" y="62332"/>
                </a:lnTo>
                <a:cubicBezTo>
                  <a:pt x="138459" y="57989"/>
                  <a:pt x="136707" y="52734"/>
                  <a:pt x="132401" y="50581"/>
                </a:cubicBezTo>
                <a:cubicBezTo>
                  <a:pt x="128095" y="48428"/>
                  <a:pt x="122803" y="50180"/>
                  <a:pt x="120650" y="54486"/>
                </a:cubicBezTo>
                <a:lnTo>
                  <a:pt x="95286" y="105176"/>
                </a:lnTo>
                <a:cubicBezTo>
                  <a:pt x="94666" y="105140"/>
                  <a:pt x="94046" y="105103"/>
                  <a:pt x="93425" y="105103"/>
                </a:cubicBezTo>
                <a:cubicBezTo>
                  <a:pt x="80543" y="105103"/>
                  <a:pt x="70069" y="115577"/>
                  <a:pt x="70069" y="128460"/>
                </a:cubicBezTo>
                <a:cubicBezTo>
                  <a:pt x="70069" y="141342"/>
                  <a:pt x="80543" y="151816"/>
                  <a:pt x="93425" y="151816"/>
                </a:cubicBezTo>
                <a:close/>
                <a:moveTo>
                  <a:pt x="64230" y="52552"/>
                </a:moveTo>
                <a:cubicBezTo>
                  <a:pt x="64230" y="46106"/>
                  <a:pt x="58997" y="40874"/>
                  <a:pt x="52552" y="40874"/>
                </a:cubicBezTo>
                <a:cubicBezTo>
                  <a:pt x="46106" y="40874"/>
                  <a:pt x="40874" y="46106"/>
                  <a:pt x="40874" y="52552"/>
                </a:cubicBezTo>
                <a:cubicBezTo>
                  <a:pt x="40874" y="58997"/>
                  <a:pt x="46106" y="64230"/>
                  <a:pt x="52552" y="64230"/>
                </a:cubicBezTo>
                <a:cubicBezTo>
                  <a:pt x="58997" y="64230"/>
                  <a:pt x="64230" y="58997"/>
                  <a:pt x="64230" y="52552"/>
                </a:cubicBezTo>
                <a:close/>
                <a:moveTo>
                  <a:pt x="35034" y="105103"/>
                </a:moveTo>
                <a:cubicBezTo>
                  <a:pt x="41480" y="105103"/>
                  <a:pt x="46713" y="99871"/>
                  <a:pt x="46713" y="93425"/>
                </a:cubicBezTo>
                <a:cubicBezTo>
                  <a:pt x="46713" y="86980"/>
                  <a:pt x="41480" y="81747"/>
                  <a:pt x="35034" y="81747"/>
                </a:cubicBezTo>
                <a:cubicBezTo>
                  <a:pt x="28589" y="81747"/>
                  <a:pt x="23356" y="86980"/>
                  <a:pt x="23356" y="93425"/>
                </a:cubicBezTo>
                <a:cubicBezTo>
                  <a:pt x="23356" y="99871"/>
                  <a:pt x="28589" y="105103"/>
                  <a:pt x="35034" y="105103"/>
                </a:cubicBezTo>
                <a:close/>
                <a:moveTo>
                  <a:pt x="163494" y="93425"/>
                </a:moveTo>
                <a:cubicBezTo>
                  <a:pt x="163494" y="86980"/>
                  <a:pt x="158261" y="81747"/>
                  <a:pt x="151816" y="81747"/>
                </a:cubicBezTo>
                <a:cubicBezTo>
                  <a:pt x="145371" y="81747"/>
                  <a:pt x="140138" y="86980"/>
                  <a:pt x="140138" y="93425"/>
                </a:cubicBezTo>
                <a:cubicBezTo>
                  <a:pt x="140138" y="99871"/>
                  <a:pt x="145371" y="105103"/>
                  <a:pt x="151816" y="105103"/>
                </a:cubicBezTo>
                <a:cubicBezTo>
                  <a:pt x="158261" y="105103"/>
                  <a:pt x="163494" y="99871"/>
                  <a:pt x="163494" y="9342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994749" y="1392037"/>
            <a:ext cx="2858814" cy="52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Non-Functional Requirement Extraction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34198" y="2027329"/>
            <a:ext cx="3400680" cy="97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Extracts performance, security, usability, and reliability constraints with specific metrics and measurable criteria for quality assurance.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06979" y="1200515"/>
            <a:ext cx="3708984" cy="1989959"/>
          </a:xfrm>
          <a:custGeom>
            <a:avLst/>
            <a:gdLst/>
            <a:ahLst/>
            <a:cxnLst/>
            <a:rect l="l" t="t" r="r" b="b"/>
            <a:pathLst>
              <a:path w="3708984" h="1989959">
                <a:moveTo>
                  <a:pt x="74743" y="0"/>
                </a:moveTo>
                <a:lnTo>
                  <a:pt x="3634241" y="0"/>
                </a:lnTo>
                <a:cubicBezTo>
                  <a:pt x="3675520" y="0"/>
                  <a:pt x="3708984" y="33464"/>
                  <a:pt x="3708984" y="74743"/>
                </a:cubicBezTo>
                <a:lnTo>
                  <a:pt x="3708984" y="1915216"/>
                </a:lnTo>
                <a:cubicBezTo>
                  <a:pt x="3708984" y="1956495"/>
                  <a:pt x="3675520" y="1989959"/>
                  <a:pt x="3634241" y="1989959"/>
                </a:cubicBezTo>
                <a:lnTo>
                  <a:pt x="74743" y="1989959"/>
                </a:lnTo>
                <a:cubicBezTo>
                  <a:pt x="33464" y="1989959"/>
                  <a:pt x="0" y="1956495"/>
                  <a:pt x="0" y="1915216"/>
                </a:cubicBezTo>
                <a:lnTo>
                  <a:pt x="0" y="74743"/>
                </a:lnTo>
                <a:cubicBezTo>
                  <a:pt x="0" y="33464"/>
                  <a:pt x="33464" y="0"/>
                  <a:pt x="74743" y="0"/>
                </a:cubicBezTo>
                <a:close/>
              </a:path>
            </a:pathLst>
          </a:custGeom>
          <a:solidFill>
            <a:srgbClr val="4A6D8C">
              <a:alpha val="10196"/>
            </a:srgbClr>
          </a:solidFill>
          <a:ln w="12700">
            <a:solidFill>
              <a:srgbClr val="4A6D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8298501" y="1392037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4A6D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8429297" y="1522832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93425" y="0"/>
                </a:moveTo>
                <a:cubicBezTo>
                  <a:pt x="98790" y="0"/>
                  <a:pt x="103717" y="2956"/>
                  <a:pt x="106271" y="7664"/>
                </a:cubicBezTo>
                <a:lnTo>
                  <a:pt x="185099" y="153641"/>
                </a:lnTo>
                <a:cubicBezTo>
                  <a:pt x="187544" y="158166"/>
                  <a:pt x="187434" y="163640"/>
                  <a:pt x="184807" y="168056"/>
                </a:cubicBezTo>
                <a:cubicBezTo>
                  <a:pt x="182179" y="172472"/>
                  <a:pt x="177399" y="175172"/>
                  <a:pt x="172253" y="175172"/>
                </a:cubicBezTo>
                <a:lnTo>
                  <a:pt x="14598" y="175172"/>
                </a:lnTo>
                <a:cubicBezTo>
                  <a:pt x="9452" y="175172"/>
                  <a:pt x="4708" y="172472"/>
                  <a:pt x="2044" y="168056"/>
                </a:cubicBezTo>
                <a:cubicBezTo>
                  <a:pt x="-620" y="163640"/>
                  <a:pt x="-693" y="158166"/>
                  <a:pt x="1752" y="153641"/>
                </a:cubicBezTo>
                <a:lnTo>
                  <a:pt x="80579" y="7664"/>
                </a:lnTo>
                <a:cubicBezTo>
                  <a:pt x="83134" y="2956"/>
                  <a:pt x="88061" y="0"/>
                  <a:pt x="93425" y="0"/>
                </a:cubicBezTo>
                <a:close/>
                <a:moveTo>
                  <a:pt x="93425" y="61310"/>
                </a:moveTo>
                <a:cubicBezTo>
                  <a:pt x="88572" y="61310"/>
                  <a:pt x="84667" y="65215"/>
                  <a:pt x="84667" y="70069"/>
                </a:cubicBezTo>
                <a:lnTo>
                  <a:pt x="84667" y="110943"/>
                </a:lnTo>
                <a:cubicBezTo>
                  <a:pt x="84667" y="115796"/>
                  <a:pt x="88572" y="119701"/>
                  <a:pt x="93425" y="119701"/>
                </a:cubicBezTo>
                <a:cubicBezTo>
                  <a:pt x="98279" y="119701"/>
                  <a:pt x="102184" y="115796"/>
                  <a:pt x="102184" y="110943"/>
                </a:cubicBezTo>
                <a:lnTo>
                  <a:pt x="102184" y="70069"/>
                </a:lnTo>
                <a:cubicBezTo>
                  <a:pt x="102184" y="65215"/>
                  <a:pt x="98279" y="61310"/>
                  <a:pt x="93425" y="61310"/>
                </a:cubicBezTo>
                <a:close/>
                <a:moveTo>
                  <a:pt x="103169" y="140138"/>
                </a:moveTo>
                <a:cubicBezTo>
                  <a:pt x="103391" y="136521"/>
                  <a:pt x="101587" y="133080"/>
                  <a:pt x="98487" y="131205"/>
                </a:cubicBezTo>
                <a:cubicBezTo>
                  <a:pt x="95386" y="129329"/>
                  <a:pt x="91501" y="129329"/>
                  <a:pt x="88400" y="131205"/>
                </a:cubicBezTo>
                <a:cubicBezTo>
                  <a:pt x="85300" y="133080"/>
                  <a:pt x="83496" y="136521"/>
                  <a:pt x="83718" y="140138"/>
                </a:cubicBezTo>
                <a:cubicBezTo>
                  <a:pt x="83496" y="143755"/>
                  <a:pt x="85300" y="147196"/>
                  <a:pt x="88400" y="149071"/>
                </a:cubicBezTo>
                <a:cubicBezTo>
                  <a:pt x="91501" y="150947"/>
                  <a:pt x="95386" y="150947"/>
                  <a:pt x="98487" y="149071"/>
                </a:cubicBezTo>
                <a:cubicBezTo>
                  <a:pt x="101587" y="147196"/>
                  <a:pt x="103391" y="143755"/>
                  <a:pt x="103169" y="14013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859053" y="1485462"/>
            <a:ext cx="1784423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Ambiguity Detection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98501" y="1952589"/>
            <a:ext cx="3400680" cy="10463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Identifies vague terms, subjective language, and unclear specifications that could lead to misinterpretation and scope creep during development.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8372" y="3349297"/>
            <a:ext cx="3708984" cy="1747053"/>
          </a:xfrm>
          <a:custGeom>
            <a:avLst/>
            <a:gdLst/>
            <a:ahLst/>
            <a:cxnLst/>
            <a:rect l="l" t="t" r="r" b="b"/>
            <a:pathLst>
              <a:path w="3708984" h="1747053">
                <a:moveTo>
                  <a:pt x="74739" y="0"/>
                </a:moveTo>
                <a:lnTo>
                  <a:pt x="3634245" y="0"/>
                </a:lnTo>
                <a:cubicBezTo>
                  <a:pt x="3675522" y="0"/>
                  <a:pt x="3708984" y="33462"/>
                  <a:pt x="3708984" y="74739"/>
                </a:cubicBezTo>
                <a:lnTo>
                  <a:pt x="3708984" y="1672314"/>
                </a:lnTo>
                <a:cubicBezTo>
                  <a:pt x="3708984" y="1713591"/>
                  <a:pt x="3675522" y="1747053"/>
                  <a:pt x="3634245" y="1747053"/>
                </a:cubicBezTo>
                <a:lnTo>
                  <a:pt x="74739" y="1747053"/>
                </a:lnTo>
                <a:cubicBezTo>
                  <a:pt x="33462" y="1747053"/>
                  <a:pt x="0" y="1713591"/>
                  <a:pt x="0" y="1672314"/>
                </a:cubicBezTo>
                <a:lnTo>
                  <a:pt x="0" y="74739"/>
                </a:lnTo>
                <a:cubicBezTo>
                  <a:pt x="0" y="33489"/>
                  <a:pt x="33489" y="0"/>
                  <a:pt x="74739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69894" y="3578189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00690" y="3708984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151816" y="75908"/>
                </a:moveTo>
                <a:cubicBezTo>
                  <a:pt x="151816" y="92659"/>
                  <a:pt x="146378" y="108132"/>
                  <a:pt x="137218" y="120686"/>
                </a:cubicBezTo>
                <a:lnTo>
                  <a:pt x="183420" y="166925"/>
                </a:lnTo>
                <a:cubicBezTo>
                  <a:pt x="187982" y="171486"/>
                  <a:pt x="187982" y="178895"/>
                  <a:pt x="183420" y="183457"/>
                </a:cubicBezTo>
                <a:cubicBezTo>
                  <a:pt x="178858" y="188018"/>
                  <a:pt x="171450" y="188018"/>
                  <a:pt x="166888" y="183457"/>
                </a:cubicBezTo>
                <a:lnTo>
                  <a:pt x="120686" y="137218"/>
                </a:lnTo>
                <a:cubicBezTo>
                  <a:pt x="108132" y="146378"/>
                  <a:pt x="92659" y="151816"/>
                  <a:pt x="75908" y="151816"/>
                </a:cubicBezTo>
                <a:cubicBezTo>
                  <a:pt x="33976" y="151816"/>
                  <a:pt x="0" y="117840"/>
                  <a:pt x="0" y="75908"/>
                </a:cubicBezTo>
                <a:cubicBezTo>
                  <a:pt x="0" y="33976"/>
                  <a:pt x="33976" y="0"/>
                  <a:pt x="75908" y="0"/>
                </a:cubicBezTo>
                <a:cubicBezTo>
                  <a:pt x="117840" y="0"/>
                  <a:pt x="151816" y="33976"/>
                  <a:pt x="151816" y="75908"/>
                </a:cubicBezTo>
                <a:close/>
                <a:moveTo>
                  <a:pt x="75908" y="128460"/>
                </a:moveTo>
                <a:cubicBezTo>
                  <a:pt x="104912" y="128460"/>
                  <a:pt x="128460" y="104912"/>
                  <a:pt x="128460" y="75908"/>
                </a:cubicBezTo>
                <a:cubicBezTo>
                  <a:pt x="128460" y="46904"/>
                  <a:pt x="104912" y="23356"/>
                  <a:pt x="75908" y="23356"/>
                </a:cubicBezTo>
                <a:cubicBezTo>
                  <a:pt x="46904" y="23356"/>
                  <a:pt x="23356" y="46904"/>
                  <a:pt x="23356" y="75908"/>
                </a:cubicBezTo>
                <a:cubicBezTo>
                  <a:pt x="23356" y="104912"/>
                  <a:pt x="46904" y="128460"/>
                  <a:pt x="75908" y="12846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130446" y="3540818"/>
            <a:ext cx="2858814" cy="52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Missing Information Identification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9894" y="4176110"/>
            <a:ext cx="3400680" cy="7287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Detects gaps in requirements such as undefined user roles, unspecified business rules, missing constraints, and incomplete scenarios.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242676" y="3349297"/>
            <a:ext cx="3708984" cy="1747053"/>
          </a:xfrm>
          <a:custGeom>
            <a:avLst/>
            <a:gdLst/>
            <a:ahLst/>
            <a:cxnLst/>
            <a:rect l="l" t="t" r="r" b="b"/>
            <a:pathLst>
              <a:path w="3708984" h="1747053">
                <a:moveTo>
                  <a:pt x="74739" y="0"/>
                </a:moveTo>
                <a:lnTo>
                  <a:pt x="3634245" y="0"/>
                </a:lnTo>
                <a:cubicBezTo>
                  <a:pt x="3675522" y="0"/>
                  <a:pt x="3708984" y="33462"/>
                  <a:pt x="3708984" y="74739"/>
                </a:cubicBezTo>
                <a:lnTo>
                  <a:pt x="3708984" y="1672314"/>
                </a:lnTo>
                <a:cubicBezTo>
                  <a:pt x="3708984" y="1713591"/>
                  <a:pt x="3675522" y="1747053"/>
                  <a:pt x="3634245" y="1747053"/>
                </a:cubicBezTo>
                <a:lnTo>
                  <a:pt x="74739" y="1747053"/>
                </a:lnTo>
                <a:cubicBezTo>
                  <a:pt x="33462" y="1747053"/>
                  <a:pt x="0" y="1713591"/>
                  <a:pt x="0" y="1672314"/>
                </a:cubicBezTo>
                <a:lnTo>
                  <a:pt x="0" y="74739"/>
                </a:lnTo>
                <a:cubicBezTo>
                  <a:pt x="0" y="33489"/>
                  <a:pt x="33489" y="0"/>
                  <a:pt x="74739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4434198" y="3540818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4564993" y="3671614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93425" y="186851"/>
                </a:moveTo>
                <a:cubicBezTo>
                  <a:pt x="144988" y="186851"/>
                  <a:pt x="186851" y="144988"/>
                  <a:pt x="186851" y="93425"/>
                </a:cubicBezTo>
                <a:cubicBezTo>
                  <a:pt x="186851" y="41862"/>
                  <a:pt x="144988" y="0"/>
                  <a:pt x="93425" y="0"/>
                </a:cubicBezTo>
                <a:cubicBezTo>
                  <a:pt x="41862" y="0"/>
                  <a:pt x="0" y="41862"/>
                  <a:pt x="0" y="93425"/>
                </a:cubicBezTo>
                <a:cubicBezTo>
                  <a:pt x="0" y="144988"/>
                  <a:pt x="41862" y="186851"/>
                  <a:pt x="93425" y="186851"/>
                </a:cubicBezTo>
                <a:close/>
                <a:moveTo>
                  <a:pt x="93425" y="64230"/>
                </a:moveTo>
                <a:cubicBezTo>
                  <a:pt x="86966" y="64230"/>
                  <a:pt x="81747" y="69449"/>
                  <a:pt x="81747" y="75908"/>
                </a:cubicBezTo>
                <a:cubicBezTo>
                  <a:pt x="81747" y="80762"/>
                  <a:pt x="77842" y="84667"/>
                  <a:pt x="72989" y="84667"/>
                </a:cubicBezTo>
                <a:cubicBezTo>
                  <a:pt x="68135" y="84667"/>
                  <a:pt x="64230" y="80762"/>
                  <a:pt x="64230" y="75908"/>
                </a:cubicBezTo>
                <a:cubicBezTo>
                  <a:pt x="64230" y="59778"/>
                  <a:pt x="77295" y="46713"/>
                  <a:pt x="93425" y="46713"/>
                </a:cubicBezTo>
                <a:cubicBezTo>
                  <a:pt x="109556" y="46713"/>
                  <a:pt x="122621" y="59778"/>
                  <a:pt x="122621" y="75908"/>
                </a:cubicBezTo>
                <a:cubicBezTo>
                  <a:pt x="122621" y="93133"/>
                  <a:pt x="109483" y="100432"/>
                  <a:pt x="102184" y="103096"/>
                </a:cubicBezTo>
                <a:lnTo>
                  <a:pt x="102184" y="104483"/>
                </a:lnTo>
                <a:cubicBezTo>
                  <a:pt x="102184" y="109337"/>
                  <a:pt x="98279" y="113242"/>
                  <a:pt x="93425" y="113242"/>
                </a:cubicBezTo>
                <a:cubicBezTo>
                  <a:pt x="88572" y="113242"/>
                  <a:pt x="84667" y="109337"/>
                  <a:pt x="84667" y="104483"/>
                </a:cubicBezTo>
                <a:lnTo>
                  <a:pt x="84667" y="101527"/>
                </a:lnTo>
                <a:cubicBezTo>
                  <a:pt x="84667" y="94046"/>
                  <a:pt x="90068" y="88681"/>
                  <a:pt x="95651" y="86856"/>
                </a:cubicBezTo>
                <a:cubicBezTo>
                  <a:pt x="97987" y="86090"/>
                  <a:pt x="100469" y="84849"/>
                  <a:pt x="102293" y="83097"/>
                </a:cubicBezTo>
                <a:cubicBezTo>
                  <a:pt x="103863" y="81565"/>
                  <a:pt x="105103" y="79448"/>
                  <a:pt x="105103" y="75945"/>
                </a:cubicBezTo>
                <a:cubicBezTo>
                  <a:pt x="105103" y="69485"/>
                  <a:pt x="99885" y="64266"/>
                  <a:pt x="93425" y="64266"/>
                </a:cubicBezTo>
                <a:close/>
                <a:moveTo>
                  <a:pt x="81747" y="134299"/>
                </a:moveTo>
                <a:cubicBezTo>
                  <a:pt x="81747" y="127853"/>
                  <a:pt x="86980" y="122621"/>
                  <a:pt x="93425" y="122621"/>
                </a:cubicBezTo>
                <a:cubicBezTo>
                  <a:pt x="99871" y="122621"/>
                  <a:pt x="105103" y="127853"/>
                  <a:pt x="105103" y="134299"/>
                </a:cubicBezTo>
                <a:cubicBezTo>
                  <a:pt x="105103" y="140744"/>
                  <a:pt x="99871" y="145977"/>
                  <a:pt x="93425" y="145977"/>
                </a:cubicBezTo>
                <a:cubicBezTo>
                  <a:pt x="86980" y="145977"/>
                  <a:pt x="81747" y="140744"/>
                  <a:pt x="81747" y="13429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994749" y="3634244"/>
            <a:ext cx="2812101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Clarification Question Generation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34198" y="4101370"/>
            <a:ext cx="3400680" cy="8034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Generates targeted questions to help stakeholders provide missing details and resolve ambiguities, facilitating clearer communication.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06979" y="3349297"/>
            <a:ext cx="3708984" cy="1747053"/>
          </a:xfrm>
          <a:custGeom>
            <a:avLst/>
            <a:gdLst/>
            <a:ahLst/>
            <a:cxnLst/>
            <a:rect l="l" t="t" r="r" b="b"/>
            <a:pathLst>
              <a:path w="3708984" h="1747053">
                <a:moveTo>
                  <a:pt x="74739" y="0"/>
                </a:moveTo>
                <a:lnTo>
                  <a:pt x="3634245" y="0"/>
                </a:lnTo>
                <a:cubicBezTo>
                  <a:pt x="3675522" y="0"/>
                  <a:pt x="3708984" y="33462"/>
                  <a:pt x="3708984" y="74739"/>
                </a:cubicBezTo>
                <a:lnTo>
                  <a:pt x="3708984" y="1672314"/>
                </a:lnTo>
                <a:cubicBezTo>
                  <a:pt x="3708984" y="1713591"/>
                  <a:pt x="3675522" y="1747053"/>
                  <a:pt x="3634245" y="1747053"/>
                </a:cubicBezTo>
                <a:lnTo>
                  <a:pt x="74739" y="1747053"/>
                </a:lnTo>
                <a:cubicBezTo>
                  <a:pt x="33462" y="1747053"/>
                  <a:pt x="0" y="1713591"/>
                  <a:pt x="0" y="1672314"/>
                </a:cubicBezTo>
                <a:lnTo>
                  <a:pt x="0" y="74739"/>
                </a:lnTo>
                <a:cubicBezTo>
                  <a:pt x="0" y="33489"/>
                  <a:pt x="33489" y="0"/>
                  <a:pt x="74739" y="0"/>
                </a:cubicBezTo>
                <a:close/>
              </a:path>
            </a:pathLst>
          </a:custGeom>
          <a:solidFill>
            <a:srgbClr val="6B7A8F">
              <a:alpha val="10196"/>
            </a:srgbClr>
          </a:solidFill>
          <a:ln w="12700">
            <a:solidFill>
              <a:srgbClr val="6B7A8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298501" y="3540818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6B7A8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8417618" y="3671614"/>
            <a:ext cx="210207" cy="186851"/>
          </a:xfrm>
          <a:custGeom>
            <a:avLst/>
            <a:gdLst/>
            <a:ahLst/>
            <a:cxnLst/>
            <a:rect l="l" t="t" r="r" b="b"/>
            <a:pathLst>
              <a:path w="210207" h="186851">
                <a:moveTo>
                  <a:pt x="131671" y="438"/>
                </a:moveTo>
                <a:cubicBezTo>
                  <a:pt x="125467" y="-1350"/>
                  <a:pt x="119008" y="2263"/>
                  <a:pt x="117220" y="8467"/>
                </a:cubicBezTo>
                <a:lnTo>
                  <a:pt x="70507" y="171961"/>
                </a:lnTo>
                <a:cubicBezTo>
                  <a:pt x="68719" y="178165"/>
                  <a:pt x="72332" y="184624"/>
                  <a:pt x="78536" y="186413"/>
                </a:cubicBezTo>
                <a:cubicBezTo>
                  <a:pt x="84740" y="188201"/>
                  <a:pt x="91199" y="184588"/>
                  <a:pt x="92987" y="178384"/>
                </a:cubicBezTo>
                <a:lnTo>
                  <a:pt x="139700" y="14890"/>
                </a:lnTo>
                <a:cubicBezTo>
                  <a:pt x="141488" y="8686"/>
                  <a:pt x="137875" y="2226"/>
                  <a:pt x="131671" y="438"/>
                </a:cubicBezTo>
                <a:close/>
                <a:moveTo>
                  <a:pt x="155247" y="50107"/>
                </a:moveTo>
                <a:cubicBezTo>
                  <a:pt x="150685" y="54668"/>
                  <a:pt x="150685" y="62077"/>
                  <a:pt x="155247" y="66639"/>
                </a:cubicBezTo>
                <a:lnTo>
                  <a:pt x="182033" y="93425"/>
                </a:lnTo>
                <a:lnTo>
                  <a:pt x="155247" y="120212"/>
                </a:lnTo>
                <a:cubicBezTo>
                  <a:pt x="150685" y="124774"/>
                  <a:pt x="150685" y="132182"/>
                  <a:pt x="155247" y="136744"/>
                </a:cubicBezTo>
                <a:cubicBezTo>
                  <a:pt x="159808" y="141306"/>
                  <a:pt x="167217" y="141306"/>
                  <a:pt x="171778" y="136744"/>
                </a:cubicBezTo>
                <a:lnTo>
                  <a:pt x="206813" y="101709"/>
                </a:lnTo>
                <a:cubicBezTo>
                  <a:pt x="211375" y="97148"/>
                  <a:pt x="211375" y="89739"/>
                  <a:pt x="206813" y="85178"/>
                </a:cubicBezTo>
                <a:lnTo>
                  <a:pt x="171778" y="50143"/>
                </a:lnTo>
                <a:cubicBezTo>
                  <a:pt x="167217" y="45581"/>
                  <a:pt x="159808" y="45581"/>
                  <a:pt x="155247" y="50143"/>
                </a:cubicBezTo>
                <a:close/>
                <a:moveTo>
                  <a:pt x="54997" y="50107"/>
                </a:moveTo>
                <a:cubicBezTo>
                  <a:pt x="50435" y="45545"/>
                  <a:pt x="43027" y="45545"/>
                  <a:pt x="38465" y="50107"/>
                </a:cubicBezTo>
                <a:lnTo>
                  <a:pt x="3430" y="85141"/>
                </a:lnTo>
                <a:cubicBezTo>
                  <a:pt x="-1131" y="89703"/>
                  <a:pt x="-1131" y="97111"/>
                  <a:pt x="3430" y="101673"/>
                </a:cubicBezTo>
                <a:lnTo>
                  <a:pt x="38465" y="136707"/>
                </a:lnTo>
                <a:cubicBezTo>
                  <a:pt x="43027" y="141269"/>
                  <a:pt x="50435" y="141269"/>
                  <a:pt x="54997" y="136707"/>
                </a:cubicBezTo>
                <a:cubicBezTo>
                  <a:pt x="59559" y="132146"/>
                  <a:pt x="59559" y="124737"/>
                  <a:pt x="54997" y="120176"/>
                </a:cubicBezTo>
                <a:lnTo>
                  <a:pt x="28210" y="93425"/>
                </a:lnTo>
                <a:lnTo>
                  <a:pt x="54960" y="66639"/>
                </a:lnTo>
                <a:cubicBezTo>
                  <a:pt x="59522" y="62077"/>
                  <a:pt x="59522" y="54668"/>
                  <a:pt x="54960" y="501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859053" y="3634244"/>
            <a:ext cx="2111411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Structured JSON Output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98501" y="4101370"/>
            <a:ext cx="3400680" cy="8034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Produces machine-readable structured output that can be easily integrated with development tools, project management systems, and CI/CD pipelines.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78372" y="5255172"/>
            <a:ext cx="11435255" cy="1429407"/>
          </a:xfrm>
          <a:custGeom>
            <a:avLst/>
            <a:gdLst/>
            <a:ahLst/>
            <a:cxnLst/>
            <a:rect l="l" t="t" r="r" b="b"/>
            <a:pathLst>
              <a:path w="11435255" h="1429407">
                <a:moveTo>
                  <a:pt x="74744" y="0"/>
                </a:moveTo>
                <a:lnTo>
                  <a:pt x="11360511" y="0"/>
                </a:lnTo>
                <a:cubicBezTo>
                  <a:pt x="11401791" y="0"/>
                  <a:pt x="11435255" y="33464"/>
                  <a:pt x="11435255" y="74744"/>
                </a:cubicBezTo>
                <a:lnTo>
                  <a:pt x="11435255" y="1354663"/>
                </a:lnTo>
                <a:cubicBezTo>
                  <a:pt x="11435255" y="1395943"/>
                  <a:pt x="11401791" y="1429407"/>
                  <a:pt x="11360511" y="1429407"/>
                </a:cubicBezTo>
                <a:lnTo>
                  <a:pt x="74744" y="1429407"/>
                </a:lnTo>
                <a:cubicBezTo>
                  <a:pt x="33492" y="1429407"/>
                  <a:pt x="0" y="1395915"/>
                  <a:pt x="0" y="1354663"/>
                </a:cubicBezTo>
                <a:lnTo>
                  <a:pt x="0" y="74744"/>
                </a:lnTo>
                <a:cubicBezTo>
                  <a:pt x="0" y="33492"/>
                  <a:pt x="33492" y="0"/>
                  <a:pt x="74744" y="0"/>
                </a:cubicBezTo>
                <a:close/>
              </a:path>
            </a:pathLst>
          </a:custGeom>
          <a:solidFill>
            <a:srgbClr val="A8B9D0">
              <a:alpha val="10196"/>
            </a:srgbClr>
          </a:solidFill>
          <a:ln w="12700">
            <a:solidFill>
              <a:srgbClr val="A8B9D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69894" y="5446694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74742" y="0"/>
                </a:moveTo>
                <a:lnTo>
                  <a:pt x="373700" y="0"/>
                </a:lnTo>
                <a:cubicBezTo>
                  <a:pt x="414951" y="0"/>
                  <a:pt x="448441" y="33491"/>
                  <a:pt x="448441" y="74742"/>
                </a:cubicBezTo>
                <a:lnTo>
                  <a:pt x="448441" y="373700"/>
                </a:lnTo>
                <a:cubicBezTo>
                  <a:pt x="448441" y="414978"/>
                  <a:pt x="414978" y="448441"/>
                  <a:pt x="373700" y="448441"/>
                </a:cubicBezTo>
                <a:lnTo>
                  <a:pt x="74742" y="448441"/>
                </a:lnTo>
                <a:cubicBezTo>
                  <a:pt x="33491" y="448441"/>
                  <a:pt x="0" y="414951"/>
                  <a:pt x="0" y="373700"/>
                </a:cubicBezTo>
                <a:lnTo>
                  <a:pt x="0" y="74742"/>
                </a:lnTo>
                <a:cubicBezTo>
                  <a:pt x="0" y="33491"/>
                  <a:pt x="33491" y="0"/>
                  <a:pt x="74742" y="0"/>
                </a:cubicBezTo>
                <a:close/>
              </a:path>
            </a:pathLst>
          </a:custGeom>
          <a:solidFill>
            <a:srgbClr val="A8B9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89011" y="5577490"/>
            <a:ext cx="210207" cy="186851"/>
          </a:xfrm>
          <a:custGeom>
            <a:avLst/>
            <a:gdLst/>
            <a:ahLst/>
            <a:cxnLst/>
            <a:rect l="l" t="t" r="r" b="b"/>
            <a:pathLst>
              <a:path w="210207" h="186851">
                <a:moveTo>
                  <a:pt x="35034" y="0"/>
                </a:moveTo>
                <a:cubicBezTo>
                  <a:pt x="22152" y="0"/>
                  <a:pt x="11678" y="10474"/>
                  <a:pt x="11678" y="23356"/>
                </a:cubicBezTo>
                <a:lnTo>
                  <a:pt x="11678" y="163494"/>
                </a:lnTo>
                <a:cubicBezTo>
                  <a:pt x="11678" y="176377"/>
                  <a:pt x="22152" y="186851"/>
                  <a:pt x="35034" y="186851"/>
                </a:cubicBezTo>
                <a:lnTo>
                  <a:pt x="64230" y="186851"/>
                </a:lnTo>
                <a:lnTo>
                  <a:pt x="64230" y="145977"/>
                </a:lnTo>
                <a:cubicBezTo>
                  <a:pt x="64230" y="133095"/>
                  <a:pt x="74704" y="122621"/>
                  <a:pt x="87586" y="122621"/>
                </a:cubicBezTo>
                <a:lnTo>
                  <a:pt x="151816" y="122621"/>
                </a:lnTo>
                <a:lnTo>
                  <a:pt x="151816" y="62223"/>
                </a:lnTo>
                <a:cubicBezTo>
                  <a:pt x="151816" y="56019"/>
                  <a:pt x="149371" y="50070"/>
                  <a:pt x="144992" y="45691"/>
                </a:cubicBezTo>
                <a:lnTo>
                  <a:pt x="106089" y="6824"/>
                </a:lnTo>
                <a:cubicBezTo>
                  <a:pt x="101709" y="2445"/>
                  <a:pt x="95797" y="0"/>
                  <a:pt x="89593" y="0"/>
                </a:cubicBezTo>
                <a:lnTo>
                  <a:pt x="35034" y="0"/>
                </a:lnTo>
                <a:close/>
                <a:moveTo>
                  <a:pt x="130467" y="64230"/>
                </a:moveTo>
                <a:lnTo>
                  <a:pt x="96345" y="64230"/>
                </a:lnTo>
                <a:cubicBezTo>
                  <a:pt x="91491" y="64230"/>
                  <a:pt x="87586" y="60325"/>
                  <a:pt x="87586" y="55471"/>
                </a:cubicBezTo>
                <a:lnTo>
                  <a:pt x="87586" y="21349"/>
                </a:lnTo>
                <a:lnTo>
                  <a:pt x="130467" y="64230"/>
                </a:lnTo>
                <a:close/>
                <a:moveTo>
                  <a:pt x="87586" y="138678"/>
                </a:moveTo>
                <a:cubicBezTo>
                  <a:pt x="83572" y="138678"/>
                  <a:pt x="80287" y="141963"/>
                  <a:pt x="80287" y="145977"/>
                </a:cubicBezTo>
                <a:lnTo>
                  <a:pt x="80287" y="192690"/>
                </a:lnTo>
                <a:cubicBezTo>
                  <a:pt x="80287" y="196704"/>
                  <a:pt x="83572" y="199989"/>
                  <a:pt x="87586" y="199989"/>
                </a:cubicBezTo>
                <a:cubicBezTo>
                  <a:pt x="91601" y="199989"/>
                  <a:pt x="94885" y="196704"/>
                  <a:pt x="94885" y="192690"/>
                </a:cubicBezTo>
                <a:lnTo>
                  <a:pt x="94885" y="182471"/>
                </a:lnTo>
                <a:lnTo>
                  <a:pt x="99264" y="182471"/>
                </a:lnTo>
                <a:cubicBezTo>
                  <a:pt x="111344" y="182471"/>
                  <a:pt x="121161" y="172654"/>
                  <a:pt x="121161" y="160575"/>
                </a:cubicBezTo>
                <a:cubicBezTo>
                  <a:pt x="121161" y="148495"/>
                  <a:pt x="111344" y="138678"/>
                  <a:pt x="99264" y="138678"/>
                </a:cubicBezTo>
                <a:lnTo>
                  <a:pt x="87586" y="138678"/>
                </a:lnTo>
                <a:close/>
                <a:moveTo>
                  <a:pt x="99264" y="167874"/>
                </a:moveTo>
                <a:lnTo>
                  <a:pt x="94885" y="167874"/>
                </a:lnTo>
                <a:lnTo>
                  <a:pt x="94885" y="153276"/>
                </a:lnTo>
                <a:lnTo>
                  <a:pt x="99264" y="153276"/>
                </a:lnTo>
                <a:cubicBezTo>
                  <a:pt x="103279" y="153276"/>
                  <a:pt x="106563" y="156560"/>
                  <a:pt x="106563" y="160575"/>
                </a:cubicBezTo>
                <a:cubicBezTo>
                  <a:pt x="106563" y="164589"/>
                  <a:pt x="103279" y="167874"/>
                  <a:pt x="99264" y="167874"/>
                </a:cubicBezTo>
                <a:close/>
                <a:moveTo>
                  <a:pt x="134299" y="138678"/>
                </a:moveTo>
                <a:cubicBezTo>
                  <a:pt x="130284" y="138678"/>
                  <a:pt x="127000" y="141963"/>
                  <a:pt x="127000" y="145977"/>
                </a:cubicBezTo>
                <a:lnTo>
                  <a:pt x="127000" y="192690"/>
                </a:lnTo>
                <a:cubicBezTo>
                  <a:pt x="127000" y="196704"/>
                  <a:pt x="130284" y="199989"/>
                  <a:pt x="134299" y="199989"/>
                </a:cubicBezTo>
                <a:lnTo>
                  <a:pt x="145977" y="199989"/>
                </a:lnTo>
                <a:cubicBezTo>
                  <a:pt x="156451" y="199989"/>
                  <a:pt x="164954" y="191485"/>
                  <a:pt x="164954" y="181011"/>
                </a:cubicBezTo>
                <a:lnTo>
                  <a:pt x="164954" y="157655"/>
                </a:lnTo>
                <a:cubicBezTo>
                  <a:pt x="164954" y="147181"/>
                  <a:pt x="156451" y="138678"/>
                  <a:pt x="145977" y="138678"/>
                </a:cubicBezTo>
                <a:lnTo>
                  <a:pt x="134299" y="138678"/>
                </a:lnTo>
                <a:close/>
                <a:moveTo>
                  <a:pt x="141598" y="185391"/>
                </a:moveTo>
                <a:lnTo>
                  <a:pt x="141598" y="153276"/>
                </a:lnTo>
                <a:lnTo>
                  <a:pt x="145977" y="153276"/>
                </a:lnTo>
                <a:cubicBezTo>
                  <a:pt x="148386" y="153276"/>
                  <a:pt x="150356" y="155247"/>
                  <a:pt x="150356" y="157655"/>
                </a:cubicBezTo>
                <a:lnTo>
                  <a:pt x="150356" y="181011"/>
                </a:lnTo>
                <a:cubicBezTo>
                  <a:pt x="150356" y="183420"/>
                  <a:pt x="148386" y="185391"/>
                  <a:pt x="145977" y="185391"/>
                </a:cubicBezTo>
                <a:lnTo>
                  <a:pt x="141598" y="185391"/>
                </a:lnTo>
                <a:close/>
                <a:moveTo>
                  <a:pt x="173713" y="145977"/>
                </a:moveTo>
                <a:lnTo>
                  <a:pt x="173713" y="192690"/>
                </a:lnTo>
                <a:cubicBezTo>
                  <a:pt x="173713" y="196704"/>
                  <a:pt x="176997" y="199989"/>
                  <a:pt x="181011" y="199989"/>
                </a:cubicBezTo>
                <a:cubicBezTo>
                  <a:pt x="185026" y="199989"/>
                  <a:pt x="188310" y="196704"/>
                  <a:pt x="188310" y="192690"/>
                </a:cubicBezTo>
                <a:lnTo>
                  <a:pt x="188310" y="176632"/>
                </a:lnTo>
                <a:lnTo>
                  <a:pt x="198529" y="176632"/>
                </a:lnTo>
                <a:cubicBezTo>
                  <a:pt x="202543" y="176632"/>
                  <a:pt x="205828" y="173348"/>
                  <a:pt x="205828" y="169333"/>
                </a:cubicBezTo>
                <a:cubicBezTo>
                  <a:pt x="205828" y="165319"/>
                  <a:pt x="202543" y="162034"/>
                  <a:pt x="198529" y="162034"/>
                </a:cubicBezTo>
                <a:lnTo>
                  <a:pt x="188310" y="162034"/>
                </a:lnTo>
                <a:lnTo>
                  <a:pt x="188310" y="153276"/>
                </a:lnTo>
                <a:lnTo>
                  <a:pt x="198529" y="153276"/>
                </a:lnTo>
                <a:cubicBezTo>
                  <a:pt x="202543" y="153276"/>
                  <a:pt x="205828" y="149991"/>
                  <a:pt x="205828" y="145977"/>
                </a:cubicBezTo>
                <a:cubicBezTo>
                  <a:pt x="205828" y="141963"/>
                  <a:pt x="202543" y="138678"/>
                  <a:pt x="198529" y="138678"/>
                </a:cubicBezTo>
                <a:lnTo>
                  <a:pt x="181011" y="138678"/>
                </a:lnTo>
                <a:cubicBezTo>
                  <a:pt x="176997" y="138678"/>
                  <a:pt x="173713" y="141963"/>
                  <a:pt x="173713" y="145977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1130446" y="5540120"/>
            <a:ext cx="1616257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PDF Report Export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69894" y="6007246"/>
            <a:ext cx="11126952" cy="485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A8B9D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Generates professional PDF reports with structured analysis, visual diagrams, and actionable recommendations for stakeholders and development teams. Reports include executive summaries, detailed requirement breakdowns, identified issues, and suggested improvements.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1239</Words>
  <Application>Microsoft Office PowerPoint</Application>
  <PresentationFormat>Widescreen</PresentationFormat>
  <Paragraphs>238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Liter</vt:lpstr>
      <vt:lpstr>Quattrocento Sans</vt:lpstr>
      <vt:lpstr>微软雅黑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ReqMind AI - Intelligent Requirement Analysis System</dc:title>
  <dc:subject>ReqMind AI - Intelligent Requirement Analysis System</dc:subject>
  <dc:creator>Kimi</dc:creator>
  <cp:lastModifiedBy>ASIFA SIRAJ</cp:lastModifiedBy>
  <cp:revision>9</cp:revision>
  <dcterms:created xsi:type="dcterms:W3CDTF">2026-02-20T11:40:44Z</dcterms:created>
  <dcterms:modified xsi:type="dcterms:W3CDTF">2026-02-22T15:01:30Z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{"Label":"ReqMind AI - Intelligent Requirement Analysis System","ContentProducer":"001191110108MACG2KBH8F10000","ProduceID":"19c7ab81-d1e2-8505-8000-0000a1b70165","ReservedCode1":"","ContentPropagator":"001191110108MACG2KBH8F20000","PropagateID":"19c7ab81-d1e2-8505-8000-0000a1b70165","ReservedCode2":""}</vt:lpwstr>
  </property>
</Properties>
</file>